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jpg" ContentType="image/jp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99FF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99FF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99FF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Relationship Id="rId12" Type="http://schemas.openxmlformats.org/officeDocument/2006/relationships/image" Target="../media/image6.png"/><Relationship Id="rId13" Type="http://schemas.openxmlformats.org/officeDocument/2006/relationships/image" Target="../media/image7.png"/><Relationship Id="rId14" Type="http://schemas.openxmlformats.org/officeDocument/2006/relationships/image" Target="../media/image8.png"/><Relationship Id="rId15" Type="http://schemas.openxmlformats.org/officeDocument/2006/relationships/image" Target="../media/image9.png"/><Relationship Id="rId16" Type="http://schemas.openxmlformats.org/officeDocument/2006/relationships/image" Target="../media/image10.png"/><Relationship Id="rId17" Type="http://schemas.openxmlformats.org/officeDocument/2006/relationships/image" Target="../media/image11.png"/><Relationship Id="rId18" Type="http://schemas.openxmlformats.org/officeDocument/2006/relationships/image" Target="../media/image12.png"/><Relationship Id="rId19" Type="http://schemas.openxmlformats.org/officeDocument/2006/relationships/image" Target="../media/image13.png"/><Relationship Id="rId20" Type="http://schemas.openxmlformats.org/officeDocument/2006/relationships/image" Target="../media/image14.png"/><Relationship Id="rId21" Type="http://schemas.openxmlformats.org/officeDocument/2006/relationships/image" Target="../media/image15.png"/><Relationship Id="rId22" Type="http://schemas.openxmlformats.org/officeDocument/2006/relationships/image" Target="../media/image16.png"/><Relationship Id="rId23" Type="http://schemas.openxmlformats.org/officeDocument/2006/relationships/image" Target="../media/image17.png"/><Relationship Id="rId24" Type="http://schemas.openxmlformats.org/officeDocument/2006/relationships/image" Target="../media/image18.png"/><Relationship Id="rId25" Type="http://schemas.openxmlformats.org/officeDocument/2006/relationships/image" Target="../media/image19.png"/><Relationship Id="rId26" Type="http://schemas.openxmlformats.org/officeDocument/2006/relationships/image" Target="../media/image20.png"/><Relationship Id="rId27" Type="http://schemas.openxmlformats.org/officeDocument/2006/relationships/image" Target="../media/image21.png"/><Relationship Id="rId28" Type="http://schemas.openxmlformats.org/officeDocument/2006/relationships/image" Target="../media/image22.png"/><Relationship Id="rId29" Type="http://schemas.openxmlformats.org/officeDocument/2006/relationships/image" Target="../media/image23.png"/><Relationship Id="rId30" Type="http://schemas.openxmlformats.org/officeDocument/2006/relationships/image" Target="../media/image24.png"/><Relationship Id="rId31" Type="http://schemas.openxmlformats.org/officeDocument/2006/relationships/image" Target="../media/image25.png"/><Relationship Id="rId32" Type="http://schemas.openxmlformats.org/officeDocument/2006/relationships/image" Target="../media/image26.png"/><Relationship Id="rId33" Type="http://schemas.openxmlformats.org/officeDocument/2006/relationships/image" Target="../media/image27.png"/><Relationship Id="rId34" Type="http://schemas.openxmlformats.org/officeDocument/2006/relationships/image" Target="../media/image28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962900" y="152400"/>
            <a:ext cx="0" cy="1524000"/>
          </a:xfrm>
          <a:custGeom>
            <a:avLst/>
            <a:gdLst/>
            <a:ahLst/>
            <a:cxnLst/>
            <a:rect l="l" t="t" r="r" b="b"/>
            <a:pathLst>
              <a:path w="0" h="1524000">
                <a:moveTo>
                  <a:pt x="0" y="0"/>
                </a:moveTo>
                <a:lnTo>
                  <a:pt x="0" y="15240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8153400" y="152400"/>
            <a:ext cx="120015" cy="1198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8321420" y="152400"/>
            <a:ext cx="118490" cy="1198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8489442" y="152400"/>
            <a:ext cx="118490" cy="11988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8153400" y="320293"/>
            <a:ext cx="120015" cy="11849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8321420" y="320293"/>
            <a:ext cx="118490" cy="11849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bk object 22"/>
          <p:cNvSpPr/>
          <p:nvPr/>
        </p:nvSpPr>
        <p:spPr>
          <a:xfrm>
            <a:off x="8489442" y="320293"/>
            <a:ext cx="118490" cy="11849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bk object 23"/>
          <p:cNvSpPr/>
          <p:nvPr/>
        </p:nvSpPr>
        <p:spPr>
          <a:xfrm>
            <a:off x="8657463" y="320293"/>
            <a:ext cx="118617" cy="11849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bk object 24"/>
          <p:cNvSpPr/>
          <p:nvPr/>
        </p:nvSpPr>
        <p:spPr>
          <a:xfrm>
            <a:off x="8153400" y="488187"/>
            <a:ext cx="120015" cy="11849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bk object 25"/>
          <p:cNvSpPr/>
          <p:nvPr/>
        </p:nvSpPr>
        <p:spPr>
          <a:xfrm>
            <a:off x="8321420" y="488187"/>
            <a:ext cx="118490" cy="11849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bk object 26"/>
          <p:cNvSpPr/>
          <p:nvPr/>
        </p:nvSpPr>
        <p:spPr>
          <a:xfrm>
            <a:off x="8489442" y="488187"/>
            <a:ext cx="118490" cy="11849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bk object 27"/>
          <p:cNvSpPr/>
          <p:nvPr/>
        </p:nvSpPr>
        <p:spPr>
          <a:xfrm>
            <a:off x="8657463" y="488187"/>
            <a:ext cx="118617" cy="11849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bk object 28"/>
          <p:cNvSpPr/>
          <p:nvPr/>
        </p:nvSpPr>
        <p:spPr>
          <a:xfrm>
            <a:off x="8825483" y="488187"/>
            <a:ext cx="120142" cy="11849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bk object 29"/>
          <p:cNvSpPr/>
          <p:nvPr/>
        </p:nvSpPr>
        <p:spPr>
          <a:xfrm>
            <a:off x="8153400" y="656208"/>
            <a:ext cx="120015" cy="11988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bk object 30"/>
          <p:cNvSpPr/>
          <p:nvPr/>
        </p:nvSpPr>
        <p:spPr>
          <a:xfrm>
            <a:off x="8321420" y="656208"/>
            <a:ext cx="118490" cy="11988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bk object 31"/>
          <p:cNvSpPr/>
          <p:nvPr/>
        </p:nvSpPr>
        <p:spPr>
          <a:xfrm>
            <a:off x="8489442" y="656208"/>
            <a:ext cx="118490" cy="119887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bk object 32"/>
          <p:cNvSpPr/>
          <p:nvPr/>
        </p:nvSpPr>
        <p:spPr>
          <a:xfrm>
            <a:off x="8657463" y="656208"/>
            <a:ext cx="118617" cy="119887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bk object 33"/>
          <p:cNvSpPr/>
          <p:nvPr/>
        </p:nvSpPr>
        <p:spPr>
          <a:xfrm>
            <a:off x="8153400" y="824102"/>
            <a:ext cx="120015" cy="11988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bk object 34"/>
          <p:cNvSpPr/>
          <p:nvPr/>
        </p:nvSpPr>
        <p:spPr>
          <a:xfrm>
            <a:off x="8321420" y="824102"/>
            <a:ext cx="118490" cy="11988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bk object 35"/>
          <p:cNvSpPr/>
          <p:nvPr/>
        </p:nvSpPr>
        <p:spPr>
          <a:xfrm>
            <a:off x="8489442" y="824102"/>
            <a:ext cx="118490" cy="11988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bk object 36"/>
          <p:cNvSpPr/>
          <p:nvPr/>
        </p:nvSpPr>
        <p:spPr>
          <a:xfrm>
            <a:off x="8657463" y="824102"/>
            <a:ext cx="118617" cy="119887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bk object 37"/>
          <p:cNvSpPr/>
          <p:nvPr/>
        </p:nvSpPr>
        <p:spPr>
          <a:xfrm>
            <a:off x="8825483" y="824102"/>
            <a:ext cx="120142" cy="119887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bk object 38"/>
          <p:cNvSpPr/>
          <p:nvPr/>
        </p:nvSpPr>
        <p:spPr>
          <a:xfrm>
            <a:off x="8153400" y="991997"/>
            <a:ext cx="120015" cy="11849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bk object 39"/>
          <p:cNvSpPr/>
          <p:nvPr/>
        </p:nvSpPr>
        <p:spPr>
          <a:xfrm>
            <a:off x="8321420" y="991997"/>
            <a:ext cx="118490" cy="11849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bk object 40"/>
          <p:cNvSpPr/>
          <p:nvPr/>
        </p:nvSpPr>
        <p:spPr>
          <a:xfrm>
            <a:off x="8489442" y="991997"/>
            <a:ext cx="118490" cy="11849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bk object 41"/>
          <p:cNvSpPr/>
          <p:nvPr/>
        </p:nvSpPr>
        <p:spPr>
          <a:xfrm>
            <a:off x="8657463" y="991997"/>
            <a:ext cx="118617" cy="11849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bk object 42"/>
          <p:cNvSpPr/>
          <p:nvPr/>
        </p:nvSpPr>
        <p:spPr>
          <a:xfrm>
            <a:off x="8153400" y="1159891"/>
            <a:ext cx="120015" cy="118491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bk object 43"/>
          <p:cNvSpPr/>
          <p:nvPr/>
        </p:nvSpPr>
        <p:spPr>
          <a:xfrm>
            <a:off x="8489442" y="1159891"/>
            <a:ext cx="118490" cy="118491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bk object 44"/>
          <p:cNvSpPr/>
          <p:nvPr/>
        </p:nvSpPr>
        <p:spPr>
          <a:xfrm>
            <a:off x="8321420" y="1159891"/>
            <a:ext cx="118490" cy="118491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bk object 45"/>
          <p:cNvSpPr/>
          <p:nvPr/>
        </p:nvSpPr>
        <p:spPr>
          <a:xfrm>
            <a:off x="8657463" y="1159891"/>
            <a:ext cx="118617" cy="118491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bk object 46"/>
          <p:cNvSpPr/>
          <p:nvPr/>
        </p:nvSpPr>
        <p:spPr>
          <a:xfrm>
            <a:off x="8321420" y="1327911"/>
            <a:ext cx="118490" cy="119887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bk object 47"/>
          <p:cNvSpPr/>
          <p:nvPr/>
        </p:nvSpPr>
        <p:spPr>
          <a:xfrm>
            <a:off x="8657463" y="1327911"/>
            <a:ext cx="118617" cy="119887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4939" y="50736"/>
            <a:ext cx="5001895" cy="1123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99FF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07340" y="1706816"/>
            <a:ext cx="8529319" cy="4495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Relationship Id="rId8" Type="http://schemas.openxmlformats.org/officeDocument/2006/relationships/image" Target="../media/image35.png"/><Relationship Id="rId9" Type="http://schemas.openxmlformats.org/officeDocument/2006/relationships/image" Target="../media/image36.png"/><Relationship Id="rId10" Type="http://schemas.openxmlformats.org/officeDocument/2006/relationships/image" Target="../media/image37.png"/><Relationship Id="rId11" Type="http://schemas.openxmlformats.org/officeDocument/2006/relationships/image" Target="../media/image38.png"/><Relationship Id="rId12" Type="http://schemas.openxmlformats.org/officeDocument/2006/relationships/image" Target="../media/image39.png"/><Relationship Id="rId13" Type="http://schemas.openxmlformats.org/officeDocument/2006/relationships/image" Target="../media/image40.png"/><Relationship Id="rId14" Type="http://schemas.openxmlformats.org/officeDocument/2006/relationships/image" Target="../media/image41.png"/><Relationship Id="rId15" Type="http://schemas.openxmlformats.org/officeDocument/2006/relationships/image" Target="../media/image42.png"/><Relationship Id="rId16" Type="http://schemas.openxmlformats.org/officeDocument/2006/relationships/image" Target="../media/image43.png"/><Relationship Id="rId17" Type="http://schemas.openxmlformats.org/officeDocument/2006/relationships/image" Target="../media/image44.png"/><Relationship Id="rId18" Type="http://schemas.openxmlformats.org/officeDocument/2006/relationships/image" Target="../media/image45.png"/><Relationship Id="rId19" Type="http://schemas.openxmlformats.org/officeDocument/2006/relationships/image" Target="../media/image46.png"/><Relationship Id="rId20" Type="http://schemas.openxmlformats.org/officeDocument/2006/relationships/image" Target="../media/image47.png"/><Relationship Id="rId21" Type="http://schemas.openxmlformats.org/officeDocument/2006/relationships/image" Target="../media/image48.png"/><Relationship Id="rId22" Type="http://schemas.openxmlformats.org/officeDocument/2006/relationships/image" Target="../media/image49.png"/><Relationship Id="rId23" Type="http://schemas.openxmlformats.org/officeDocument/2006/relationships/image" Target="../media/image50.png"/><Relationship Id="rId24" Type="http://schemas.openxmlformats.org/officeDocument/2006/relationships/image" Target="../media/image51.png"/><Relationship Id="rId25" Type="http://schemas.openxmlformats.org/officeDocument/2006/relationships/image" Target="../media/image52.png"/><Relationship Id="rId26" Type="http://schemas.openxmlformats.org/officeDocument/2006/relationships/image" Target="../media/image53.png"/><Relationship Id="rId27" Type="http://schemas.openxmlformats.org/officeDocument/2006/relationships/image" Target="../media/image54.png"/><Relationship Id="rId28" Type="http://schemas.openxmlformats.org/officeDocument/2006/relationships/image" Target="../media/image55.png"/><Relationship Id="rId29" Type="http://schemas.openxmlformats.org/officeDocument/2006/relationships/image" Target="../media/image56.png"/><Relationship Id="rId30" Type="http://schemas.openxmlformats.org/officeDocument/2006/relationships/image" Target="../media/image57.png"/><Relationship Id="rId31" Type="http://schemas.openxmlformats.org/officeDocument/2006/relationships/image" Target="../media/image58.png"/><Relationship Id="rId32" Type="http://schemas.openxmlformats.org/officeDocument/2006/relationships/image" Target="../media/image59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jpg"/><Relationship Id="rId3" Type="http://schemas.openxmlformats.org/officeDocument/2006/relationships/image" Target="../media/image62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jpg"/><Relationship Id="rId3" Type="http://schemas.openxmlformats.org/officeDocument/2006/relationships/image" Target="../media/image65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7.jpg"/><Relationship Id="rId3" Type="http://schemas.openxmlformats.org/officeDocument/2006/relationships/image" Target="../media/image68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jpg"/><Relationship Id="rId3" Type="http://schemas.openxmlformats.org/officeDocument/2006/relationships/image" Target="../media/image70.jpg"/><Relationship Id="rId4" Type="http://schemas.openxmlformats.org/officeDocument/2006/relationships/image" Target="../media/image71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jpg"/><Relationship Id="rId3" Type="http://schemas.openxmlformats.org/officeDocument/2006/relationships/image" Target="../media/image73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4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5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6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15200" y="1066800"/>
            <a:ext cx="0" cy="4495800"/>
          </a:xfrm>
          <a:custGeom>
            <a:avLst/>
            <a:gdLst/>
            <a:ahLst/>
            <a:cxnLst/>
            <a:rect l="l" t="t" r="r" b="b"/>
            <a:pathLst>
              <a:path w="0" h="4495800">
                <a:moveTo>
                  <a:pt x="0" y="0"/>
                </a:moveTo>
                <a:lnTo>
                  <a:pt x="0" y="44958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493000" y="2992373"/>
            <a:ext cx="201675" cy="2016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061325" y="2992373"/>
            <a:ext cx="201675" cy="2016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777226" y="2992373"/>
            <a:ext cx="201549" cy="2016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493000" y="3276600"/>
            <a:ext cx="201675" cy="2015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777226" y="3276600"/>
            <a:ext cx="201549" cy="2015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8061325" y="3276600"/>
            <a:ext cx="201675" cy="20154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345551" y="3276600"/>
            <a:ext cx="201549" cy="20154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493000" y="3560826"/>
            <a:ext cx="201675" cy="20154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777226" y="3560826"/>
            <a:ext cx="201549" cy="20154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061325" y="3560826"/>
            <a:ext cx="201675" cy="20154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8345551" y="3560826"/>
            <a:ext cx="201549" cy="20154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8629650" y="3560826"/>
            <a:ext cx="201675" cy="20154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493000" y="3843401"/>
            <a:ext cx="201675" cy="2032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777226" y="3843401"/>
            <a:ext cx="201549" cy="2032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8061325" y="3843401"/>
            <a:ext cx="201675" cy="2032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8345551" y="3843401"/>
            <a:ext cx="201549" cy="2032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7493000" y="4127500"/>
            <a:ext cx="201675" cy="2032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777226" y="4127500"/>
            <a:ext cx="201549" cy="2032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8061325" y="4127500"/>
            <a:ext cx="201675" cy="2032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345551" y="4127500"/>
            <a:ext cx="201549" cy="2032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8629650" y="4127500"/>
            <a:ext cx="201675" cy="20320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493000" y="4411598"/>
            <a:ext cx="201675" cy="20167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8061325" y="4411598"/>
            <a:ext cx="201675" cy="20167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7777226" y="4411598"/>
            <a:ext cx="201549" cy="20167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8345551" y="4411598"/>
            <a:ext cx="201549" cy="201675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7493000" y="4695825"/>
            <a:ext cx="201675" cy="201549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7777226" y="4695825"/>
            <a:ext cx="201549" cy="201549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8061325" y="4695825"/>
            <a:ext cx="201675" cy="201549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8345551" y="4695825"/>
            <a:ext cx="201549" cy="201549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7777226" y="4979923"/>
            <a:ext cx="201549" cy="201675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8345551" y="4979923"/>
            <a:ext cx="201549" cy="201675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04800" y="28194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57" y="752411"/>
            <a:ext cx="2471420" cy="6203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900">
                <a:solidFill>
                  <a:srgbClr val="330066"/>
                </a:solidFill>
              </a:rPr>
              <a:t>Cont</a:t>
            </a:r>
            <a:r>
              <a:rPr dirty="0" sz="3900" spc="-20">
                <a:solidFill>
                  <a:srgbClr val="330066"/>
                </a:solidFill>
              </a:rPr>
              <a:t>e</a:t>
            </a:r>
            <a:r>
              <a:rPr dirty="0" sz="3900">
                <a:solidFill>
                  <a:srgbClr val="330066"/>
                </a:solidFill>
              </a:rPr>
              <a:t>ni</a:t>
            </a:r>
            <a:r>
              <a:rPr dirty="0" sz="3900" spc="-20">
                <a:solidFill>
                  <a:srgbClr val="330066"/>
                </a:solidFill>
              </a:rPr>
              <a:t>d</a:t>
            </a:r>
            <a:r>
              <a:rPr dirty="0" sz="3900">
                <a:solidFill>
                  <a:srgbClr val="330066"/>
                </a:solidFill>
              </a:rPr>
              <a:t>o</a:t>
            </a:r>
            <a:endParaRPr sz="3900"/>
          </a:p>
        </p:txBody>
      </p:sp>
      <p:sp>
        <p:nvSpPr>
          <p:cNvPr id="3" name="object 3"/>
          <p:cNvSpPr txBox="1"/>
          <p:nvPr/>
        </p:nvSpPr>
        <p:spPr>
          <a:xfrm>
            <a:off x="536257" y="1613281"/>
            <a:ext cx="7232650" cy="3613785"/>
          </a:xfrm>
          <a:prstGeom prst="rect">
            <a:avLst/>
          </a:prstGeom>
        </p:spPr>
        <p:txBody>
          <a:bodyPr wrap="square" lIns="0" tIns="9906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8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Introducción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8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Circuitos </a:t>
            </a:r>
            <a:r>
              <a:rPr dirty="0" sz="2800" spc="-5">
                <a:latin typeface="Arial"/>
                <a:cs typeface="Arial"/>
              </a:rPr>
              <a:t>de </a:t>
            </a:r>
            <a:r>
              <a:rPr dirty="0" sz="2800">
                <a:latin typeface="Arial"/>
                <a:cs typeface="Arial"/>
              </a:rPr>
              <a:t>secuencia </a:t>
            </a:r>
            <a:r>
              <a:rPr dirty="0" sz="2800" spc="-5">
                <a:latin typeface="Arial"/>
                <a:cs typeface="Arial"/>
              </a:rPr>
              <a:t>línea de</a:t>
            </a:r>
            <a:r>
              <a:rPr dirty="0" sz="2800" spc="-1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transmisión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6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Circuitos de secuencia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generadores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8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Circuitos </a:t>
            </a:r>
            <a:r>
              <a:rPr dirty="0" sz="2800" spc="-5">
                <a:latin typeface="Arial"/>
                <a:cs typeface="Arial"/>
              </a:rPr>
              <a:t>de </a:t>
            </a:r>
            <a:r>
              <a:rPr dirty="0" sz="2800">
                <a:latin typeface="Arial"/>
                <a:cs typeface="Arial"/>
              </a:rPr>
              <a:t>secuencia</a:t>
            </a:r>
            <a:r>
              <a:rPr dirty="0" sz="2800" spc="-1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transformadores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8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Circuitos de secuencia de cargas</a:t>
            </a:r>
            <a:r>
              <a:rPr dirty="0" sz="2800" spc="-25">
                <a:latin typeface="Arial"/>
                <a:cs typeface="Arial"/>
              </a:rPr>
              <a:t> </a:t>
            </a:r>
            <a:r>
              <a:rPr dirty="0" sz="2800" spc="10">
                <a:latin typeface="Arial"/>
                <a:cs typeface="Arial"/>
              </a:rPr>
              <a:t>3φ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6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  <a:tab pos="355600" algn="l"/>
              </a:tabLst>
            </a:pPr>
            <a:r>
              <a:rPr dirty="0" sz="2800" spc="-5">
                <a:latin typeface="Arial"/>
                <a:cs typeface="Arial"/>
              </a:rPr>
              <a:t>Redes de</a:t>
            </a:r>
            <a:r>
              <a:rPr dirty="0" sz="2800" spc="-1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secuencia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8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Impedancias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asimétricas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257" y="142557"/>
            <a:ext cx="3020695" cy="6203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900">
                <a:solidFill>
                  <a:srgbClr val="0000FF"/>
                </a:solidFill>
              </a:rPr>
              <a:t>Intro</a:t>
            </a:r>
            <a:r>
              <a:rPr dirty="0" sz="3900" spc="-20">
                <a:solidFill>
                  <a:srgbClr val="0000FF"/>
                </a:solidFill>
              </a:rPr>
              <a:t>d</a:t>
            </a:r>
            <a:r>
              <a:rPr dirty="0" sz="3900">
                <a:solidFill>
                  <a:srgbClr val="0000FF"/>
                </a:solidFill>
              </a:rPr>
              <a:t>u</a:t>
            </a:r>
            <a:r>
              <a:rPr dirty="0" sz="3900" spc="-20">
                <a:solidFill>
                  <a:srgbClr val="0000FF"/>
                </a:solidFill>
              </a:rPr>
              <a:t>c</a:t>
            </a:r>
            <a:r>
              <a:rPr dirty="0" sz="3900">
                <a:solidFill>
                  <a:srgbClr val="0000FF"/>
                </a:solidFill>
              </a:rPr>
              <a:t>c</a:t>
            </a:r>
            <a:r>
              <a:rPr dirty="0" sz="3900" spc="-20">
                <a:solidFill>
                  <a:srgbClr val="0000FF"/>
                </a:solidFill>
              </a:rPr>
              <a:t>i</a:t>
            </a:r>
            <a:r>
              <a:rPr dirty="0" sz="3900">
                <a:solidFill>
                  <a:srgbClr val="0000FF"/>
                </a:solidFill>
              </a:rPr>
              <a:t>ón</a:t>
            </a:r>
            <a:endParaRPr sz="3900"/>
          </a:p>
        </p:txBody>
      </p:sp>
      <p:sp>
        <p:nvSpPr>
          <p:cNvPr id="3" name="object 3"/>
          <p:cNvSpPr txBox="1"/>
          <p:nvPr/>
        </p:nvSpPr>
        <p:spPr>
          <a:xfrm>
            <a:off x="459740" y="1857311"/>
            <a:ext cx="7848600" cy="47828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Arial Rounded MT Bold"/>
                <a:cs typeface="Arial Rounded MT Bold"/>
              </a:rPr>
              <a:t>Cada uno </a:t>
            </a:r>
            <a:r>
              <a:rPr dirty="0" sz="2400">
                <a:latin typeface="Arial Rounded MT Bold"/>
                <a:cs typeface="Arial Rounded MT Bold"/>
              </a:rPr>
              <a:t>de </a:t>
            </a:r>
            <a:r>
              <a:rPr dirty="0" sz="2400" spc="-5">
                <a:latin typeface="Arial Rounded MT Bold"/>
                <a:cs typeface="Arial Rounded MT Bold"/>
              </a:rPr>
              <a:t>los </a:t>
            </a:r>
            <a:r>
              <a:rPr dirty="0" sz="2400" spc="-20">
                <a:latin typeface="Arial Rounded MT Bold"/>
                <a:cs typeface="Arial Rounded MT Bold"/>
              </a:rPr>
              <a:t>tres </a:t>
            </a:r>
            <a:r>
              <a:rPr dirty="0" sz="2400" spc="-10">
                <a:latin typeface="Arial Rounded MT Bold"/>
                <a:cs typeface="Arial Rounded MT Bold"/>
              </a:rPr>
              <a:t>circuitos </a:t>
            </a:r>
            <a:r>
              <a:rPr dirty="0" sz="2400">
                <a:latin typeface="Arial Rounded MT Bold"/>
                <a:cs typeface="Arial Rounded MT Bold"/>
              </a:rPr>
              <a:t>de secuencia  </a:t>
            </a:r>
            <a:r>
              <a:rPr dirty="0" sz="2400" spc="-5">
                <a:latin typeface="Arial Rounded MT Bold"/>
                <a:cs typeface="Arial Rounded MT Bold"/>
              </a:rPr>
              <a:t>monofásico </a:t>
            </a:r>
            <a:r>
              <a:rPr dirty="0" sz="2400" spc="-15">
                <a:latin typeface="Arial Rounded MT Bold"/>
                <a:cs typeface="Arial Rounded MT Bold"/>
              </a:rPr>
              <a:t>representa </a:t>
            </a:r>
            <a:r>
              <a:rPr dirty="0" sz="2400">
                <a:latin typeface="Arial Rounded MT Bold"/>
                <a:cs typeface="Arial Rounded MT Bold"/>
              </a:rPr>
              <a:t>una </a:t>
            </a:r>
            <a:r>
              <a:rPr dirty="0" sz="2400" spc="-15">
                <a:latin typeface="Arial Rounded MT Bold"/>
                <a:cs typeface="Arial Rounded MT Bold"/>
              </a:rPr>
              <a:t>fase </a:t>
            </a:r>
            <a:r>
              <a:rPr dirty="0" sz="2400">
                <a:latin typeface="Arial Rounded MT Bold"/>
                <a:cs typeface="Arial Rounded MT Bold"/>
              </a:rPr>
              <a:t>del </a:t>
            </a:r>
            <a:r>
              <a:rPr dirty="0" sz="2400" spc="-10">
                <a:latin typeface="Arial Rounded MT Bold"/>
                <a:cs typeface="Arial Rounded MT Bold"/>
              </a:rPr>
              <a:t>circuito </a:t>
            </a:r>
            <a:r>
              <a:rPr dirty="0" sz="2400">
                <a:latin typeface="Arial Rounded MT Bold"/>
                <a:cs typeface="Arial Rounded MT Bold"/>
              </a:rPr>
              <a:t>trifásico  </a:t>
            </a:r>
            <a:r>
              <a:rPr dirty="0" sz="2400" spc="-15">
                <a:latin typeface="Arial Rounded MT Bold"/>
                <a:cs typeface="Arial Rounded MT Bold"/>
              </a:rPr>
              <a:t>real </a:t>
            </a:r>
            <a:r>
              <a:rPr dirty="0" sz="2400" spc="-10">
                <a:latin typeface="Arial Rounded MT Bold"/>
                <a:cs typeface="Arial Rounded MT Bold"/>
              </a:rPr>
              <a:t>cuando este </a:t>
            </a:r>
            <a:r>
              <a:rPr dirty="0" sz="2400">
                <a:latin typeface="Arial Rounded MT Bold"/>
                <a:cs typeface="Arial Rounded MT Bold"/>
              </a:rPr>
              <a:t>último </a:t>
            </a:r>
            <a:r>
              <a:rPr dirty="0" sz="2400" spc="-20">
                <a:latin typeface="Arial Rounded MT Bold"/>
                <a:cs typeface="Arial Rounded MT Bold"/>
              </a:rPr>
              <a:t>lleva </a:t>
            </a:r>
            <a:r>
              <a:rPr dirty="0" sz="2400" spc="-5">
                <a:latin typeface="Arial Rounded MT Bold"/>
                <a:cs typeface="Arial Rounded MT Bold"/>
              </a:rPr>
              <a:t>corriente </a:t>
            </a:r>
            <a:r>
              <a:rPr dirty="0" sz="2400">
                <a:latin typeface="Arial Rounded MT Bold"/>
                <a:cs typeface="Arial Rounded MT Bold"/>
              </a:rPr>
              <a:t>de sólo esa  </a:t>
            </a:r>
            <a:r>
              <a:rPr dirty="0" sz="2400" spc="-5">
                <a:latin typeface="Arial Rounded MT Bold"/>
                <a:cs typeface="Arial Rounded MT Bold"/>
              </a:rPr>
              <a:t>secuencia. </a:t>
            </a:r>
            <a:r>
              <a:rPr dirty="0" sz="2400">
                <a:latin typeface="Arial Rounded MT Bold"/>
                <a:cs typeface="Arial Rounded MT Bold"/>
              </a:rPr>
              <a:t>Cuando las </a:t>
            </a:r>
            <a:r>
              <a:rPr dirty="0" sz="2400" spc="-5">
                <a:latin typeface="Arial Rounded MT Bold"/>
                <a:cs typeface="Arial Rounded MT Bold"/>
              </a:rPr>
              <a:t>corrientes </a:t>
            </a:r>
            <a:r>
              <a:rPr dirty="0" sz="2400">
                <a:latin typeface="Arial Rounded MT Bold"/>
                <a:cs typeface="Arial Rounded MT Bold"/>
              </a:rPr>
              <a:t>de las </a:t>
            </a:r>
            <a:r>
              <a:rPr dirty="0" sz="2400" spc="-15">
                <a:latin typeface="Arial Rounded MT Bold"/>
                <a:cs typeface="Arial Rounded MT Bold"/>
              </a:rPr>
              <a:t>tres  </a:t>
            </a:r>
            <a:r>
              <a:rPr dirty="0" sz="2400" spc="-5">
                <a:latin typeface="Arial Rounded MT Bold"/>
                <a:cs typeface="Arial Rounded MT Bold"/>
              </a:rPr>
              <a:t>secuencias </a:t>
            </a:r>
            <a:r>
              <a:rPr dirty="0" sz="2400">
                <a:latin typeface="Arial Rounded MT Bold"/>
                <a:cs typeface="Arial Rounded MT Bold"/>
              </a:rPr>
              <a:t>están </a:t>
            </a:r>
            <a:r>
              <a:rPr dirty="0" sz="2400" spc="-5">
                <a:latin typeface="Arial Rounded MT Bold"/>
                <a:cs typeface="Arial Rounded MT Bold"/>
              </a:rPr>
              <a:t>simultáneamente </a:t>
            </a:r>
            <a:r>
              <a:rPr dirty="0" sz="2400" spc="-20">
                <a:latin typeface="Arial Rounded MT Bold"/>
                <a:cs typeface="Arial Rounded MT Bold"/>
              </a:rPr>
              <a:t>presentes, </a:t>
            </a:r>
            <a:r>
              <a:rPr dirty="0" sz="2400" spc="5">
                <a:latin typeface="Arial Rounded MT Bold"/>
                <a:cs typeface="Arial Rounded MT Bold"/>
              </a:rPr>
              <a:t>los  </a:t>
            </a:r>
            <a:r>
              <a:rPr dirty="0" sz="2400" spc="-20">
                <a:latin typeface="Arial Rounded MT Bold"/>
                <a:cs typeface="Arial Rounded MT Bold"/>
              </a:rPr>
              <a:t>tres </a:t>
            </a:r>
            <a:r>
              <a:rPr dirty="0" sz="2400" spc="-10">
                <a:latin typeface="Arial Rounded MT Bold"/>
                <a:cs typeface="Arial Rounded MT Bold"/>
              </a:rPr>
              <a:t>circuitos </a:t>
            </a:r>
            <a:r>
              <a:rPr dirty="0" sz="2400">
                <a:latin typeface="Arial Rounded MT Bold"/>
                <a:cs typeface="Arial Rounded MT Bold"/>
              </a:rPr>
              <a:t>de </a:t>
            </a:r>
            <a:r>
              <a:rPr dirty="0" sz="2400" spc="-5">
                <a:latin typeface="Arial Rounded MT Bold"/>
                <a:cs typeface="Arial Rounded MT Bold"/>
              </a:rPr>
              <a:t>secuencia </a:t>
            </a:r>
            <a:r>
              <a:rPr dirty="0" sz="2400">
                <a:latin typeface="Arial Rounded MT Bold"/>
                <a:cs typeface="Arial Rounded MT Bold"/>
              </a:rPr>
              <a:t>son </a:t>
            </a:r>
            <a:r>
              <a:rPr dirty="0" sz="2400" spc="-5">
                <a:latin typeface="Arial Rounded MT Bold"/>
                <a:cs typeface="Arial Rounded MT Bold"/>
              </a:rPr>
              <a:t>necesarios </a:t>
            </a:r>
            <a:r>
              <a:rPr dirty="0" sz="2400" spc="-15">
                <a:latin typeface="Arial Rounded MT Bold"/>
                <a:cs typeface="Arial Rounded MT Bold"/>
              </a:rPr>
              <a:t>para </a:t>
            </a:r>
            <a:r>
              <a:rPr dirty="0" sz="2400" spc="570">
                <a:latin typeface="Arial Rounded MT Bold"/>
                <a:cs typeface="Arial Rounded MT Bold"/>
              </a:rPr>
              <a:t> </a:t>
            </a:r>
            <a:r>
              <a:rPr dirty="0" sz="2400" spc="-20">
                <a:latin typeface="Arial Rounded MT Bold"/>
                <a:cs typeface="Arial Rounded MT Bold"/>
              </a:rPr>
              <a:t>representar </a:t>
            </a:r>
            <a:r>
              <a:rPr dirty="0" sz="2400">
                <a:latin typeface="Arial Rounded MT Bold"/>
                <a:cs typeface="Arial Rounded MT Bold"/>
              </a:rPr>
              <a:t>por </a:t>
            </a:r>
            <a:r>
              <a:rPr dirty="0" sz="2400" spc="-5">
                <a:latin typeface="Arial Rounded MT Bold"/>
                <a:cs typeface="Arial Rounded MT Bold"/>
              </a:rPr>
              <a:t>completo el </a:t>
            </a:r>
            <a:r>
              <a:rPr dirty="0" sz="2400" spc="-10">
                <a:latin typeface="Arial Rounded MT Bold"/>
                <a:cs typeface="Arial Rounded MT Bold"/>
              </a:rPr>
              <a:t>circuito</a:t>
            </a:r>
            <a:r>
              <a:rPr dirty="0" sz="2400" spc="-5">
                <a:latin typeface="Arial Rounded MT Bold"/>
                <a:cs typeface="Arial Rounded MT Bold"/>
              </a:rPr>
              <a:t> </a:t>
            </a:r>
            <a:r>
              <a:rPr dirty="0" sz="2400">
                <a:latin typeface="Arial Rounded MT Bold"/>
                <a:cs typeface="Arial Rounded MT Bold"/>
              </a:rPr>
              <a:t>original.</a:t>
            </a:r>
            <a:endParaRPr sz="2400">
              <a:latin typeface="Arial Rounded MT Bold"/>
              <a:cs typeface="Arial Rounded MT Bold"/>
            </a:endParaRPr>
          </a:p>
          <a:p>
            <a:pPr>
              <a:lnSpc>
                <a:spcPct val="100000"/>
              </a:lnSpc>
            </a:pP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200">
              <a:latin typeface="Times New Roman"/>
              <a:cs typeface="Times New Roman"/>
            </a:endParaRPr>
          </a:p>
          <a:p>
            <a:pPr marL="325120" indent="-313055">
              <a:lnSpc>
                <a:spcPct val="100000"/>
              </a:lnSpc>
              <a:buClr>
                <a:srgbClr val="0000FF"/>
              </a:buClr>
              <a:buFont typeface="Wingdings"/>
              <a:buChar char=""/>
              <a:tabLst>
                <a:tab pos="325755" algn="l"/>
              </a:tabLst>
            </a:pP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Análisis</a:t>
            </a:r>
            <a:r>
              <a:rPr dirty="0" sz="2400" spc="-15">
                <a:solidFill>
                  <a:srgbClr val="000099"/>
                </a:solidFill>
                <a:latin typeface="Arial Rounded MT Bold"/>
                <a:cs typeface="Arial Rounded MT Bold"/>
              </a:rPr>
              <a:t> </a:t>
            </a: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fasorial</a:t>
            </a:r>
            <a:endParaRPr sz="2400">
              <a:latin typeface="Arial Rounded MT Bold"/>
              <a:cs typeface="Arial Rounded MT Bold"/>
            </a:endParaRPr>
          </a:p>
          <a:p>
            <a:pPr marL="325120" indent="-313055">
              <a:lnSpc>
                <a:spcPct val="100000"/>
              </a:lnSpc>
              <a:spcBef>
                <a:spcPts val="1440"/>
              </a:spcBef>
              <a:buClr>
                <a:srgbClr val="0000FF"/>
              </a:buClr>
              <a:buFont typeface="Wingdings"/>
              <a:buChar char=""/>
              <a:tabLst>
                <a:tab pos="325755" algn="l"/>
              </a:tabLst>
            </a:pP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Circuitos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simétricos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y</a:t>
            </a:r>
            <a:r>
              <a:rPr dirty="0" sz="2400" spc="-20">
                <a:solidFill>
                  <a:srgbClr val="000099"/>
                </a:solidFill>
                <a:latin typeface="Arial Rounded MT Bold"/>
                <a:cs typeface="Arial Rounded MT Bold"/>
              </a:rPr>
              <a:t> </a:t>
            </a: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equilibrados</a:t>
            </a:r>
            <a:endParaRPr sz="2400">
              <a:latin typeface="Arial Rounded MT Bold"/>
              <a:cs typeface="Arial Rounded MT Bold"/>
            </a:endParaRPr>
          </a:p>
          <a:p>
            <a:pPr marL="325120" indent="-313055">
              <a:lnSpc>
                <a:spcPct val="100000"/>
              </a:lnSpc>
              <a:spcBef>
                <a:spcPts val="1445"/>
              </a:spcBef>
              <a:buClr>
                <a:srgbClr val="0000FF"/>
              </a:buClr>
              <a:buFont typeface="Wingdings"/>
              <a:buChar char=""/>
              <a:tabLst>
                <a:tab pos="325755" algn="l"/>
              </a:tabLst>
            </a:pPr>
            <a:r>
              <a:rPr dirty="0" sz="2400" spc="-20">
                <a:solidFill>
                  <a:srgbClr val="000099"/>
                </a:solidFill>
                <a:latin typeface="Arial Rounded MT Bold"/>
                <a:cs typeface="Arial Rounded MT Bold"/>
              </a:rPr>
              <a:t>Redes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de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secuencia</a:t>
            </a:r>
            <a:r>
              <a:rPr dirty="0" sz="2400" spc="25">
                <a:solidFill>
                  <a:srgbClr val="000099"/>
                </a:solidFill>
                <a:latin typeface="Arial Rounded MT Bold"/>
                <a:cs typeface="Arial Rounded MT Bold"/>
              </a:rPr>
              <a:t> </a:t>
            </a: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012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105400" y="76200"/>
            <a:ext cx="2144776" cy="17415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1140" y="22923"/>
            <a:ext cx="5478780" cy="100139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0000FF"/>
                </a:solidFill>
              </a:rPr>
              <a:t>Circuitos </a:t>
            </a:r>
            <a:r>
              <a:rPr dirty="0" sz="3200">
                <a:solidFill>
                  <a:srgbClr val="0000FF"/>
                </a:solidFill>
              </a:rPr>
              <a:t>de </a:t>
            </a:r>
            <a:r>
              <a:rPr dirty="0" sz="3200" spc="-5">
                <a:solidFill>
                  <a:srgbClr val="0000FF"/>
                </a:solidFill>
              </a:rPr>
              <a:t>secuencia</a:t>
            </a:r>
            <a:r>
              <a:rPr dirty="0" sz="3200" spc="-95">
                <a:solidFill>
                  <a:srgbClr val="0000FF"/>
                </a:solidFill>
              </a:rPr>
              <a:t> </a:t>
            </a:r>
            <a:r>
              <a:rPr dirty="0" sz="3200" spc="-5">
                <a:solidFill>
                  <a:srgbClr val="0000FF"/>
                </a:solidFill>
              </a:rPr>
              <a:t>línea  de</a:t>
            </a:r>
            <a:r>
              <a:rPr dirty="0" sz="3200" spc="-30">
                <a:solidFill>
                  <a:srgbClr val="0000FF"/>
                </a:solidFill>
              </a:rPr>
              <a:t> </a:t>
            </a:r>
            <a:r>
              <a:rPr dirty="0" sz="3200" spc="-5">
                <a:solidFill>
                  <a:srgbClr val="0000FF"/>
                </a:solidFill>
              </a:rPr>
              <a:t>transmisión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5780151" y="57150"/>
            <a:ext cx="2144649" cy="13906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28600" y="1524000"/>
            <a:ext cx="8285226" cy="30384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31140" y="4342320"/>
            <a:ext cx="8834755" cy="2404110"/>
          </a:xfrm>
          <a:prstGeom prst="rect">
            <a:avLst/>
          </a:prstGeom>
        </p:spPr>
        <p:txBody>
          <a:bodyPr wrap="square" lIns="0" tIns="195580" rIns="0" bIns="0" rtlCol="0" vert="horz">
            <a:spAutoFit/>
          </a:bodyPr>
          <a:lstStyle/>
          <a:p>
            <a:pPr marL="358140" indent="-345440">
              <a:lnSpc>
                <a:spcPct val="100000"/>
              </a:lnSpc>
              <a:spcBef>
                <a:spcPts val="1540"/>
              </a:spcBef>
              <a:buClr>
                <a:srgbClr val="000099"/>
              </a:buClr>
              <a:buFont typeface="Wingdings"/>
              <a:buChar char=""/>
              <a:tabLst>
                <a:tab pos="358140" algn="l"/>
              </a:tabLst>
            </a:pPr>
            <a:r>
              <a:rPr dirty="0" sz="2400" spc="-5">
                <a:latin typeface="Arial Rounded MT Bold"/>
                <a:cs typeface="Arial Rounded MT Bold"/>
              </a:rPr>
              <a:t>Simetría es ideal </a:t>
            </a:r>
            <a:r>
              <a:rPr dirty="0" sz="2400" spc="-25">
                <a:latin typeface="Arial Rounded MT Bold"/>
                <a:cs typeface="Arial Rounded MT Bold"/>
              </a:rPr>
              <a:t>pero </a:t>
            </a:r>
            <a:r>
              <a:rPr dirty="0" sz="2400" spc="-15">
                <a:latin typeface="Arial Rounded MT Bold"/>
                <a:cs typeface="Arial Rounded MT Bold"/>
              </a:rPr>
              <a:t>efecto </a:t>
            </a:r>
            <a:r>
              <a:rPr dirty="0" sz="2400" spc="-5">
                <a:latin typeface="Arial Rounded MT Bold"/>
                <a:cs typeface="Arial Rounded MT Bold"/>
              </a:rPr>
              <a:t>de asimetría es</a:t>
            </a:r>
            <a:r>
              <a:rPr dirty="0" sz="2400" spc="105">
                <a:latin typeface="Arial Rounded MT Bold"/>
                <a:cs typeface="Arial Rounded MT Bold"/>
              </a:rPr>
              <a:t> </a:t>
            </a:r>
            <a:r>
              <a:rPr dirty="0" sz="2400" spc="-10">
                <a:latin typeface="Arial Rounded MT Bold"/>
                <a:cs typeface="Arial Rounded MT Bold"/>
              </a:rPr>
              <a:t>pequeño</a:t>
            </a:r>
            <a:endParaRPr sz="2400">
              <a:latin typeface="Arial Rounded MT Bold"/>
              <a:cs typeface="Arial Rounded MT Bold"/>
            </a:endParaRPr>
          </a:p>
          <a:p>
            <a:pPr marL="12700" marR="5080">
              <a:lnSpc>
                <a:spcPct val="100000"/>
              </a:lnSpc>
              <a:spcBef>
                <a:spcPts val="1440"/>
              </a:spcBef>
              <a:buClr>
                <a:srgbClr val="000099"/>
              </a:buClr>
              <a:buFont typeface="Wingdings"/>
              <a:buChar char=""/>
              <a:tabLst>
                <a:tab pos="360680" algn="l"/>
                <a:tab pos="904240" algn="l"/>
                <a:tab pos="2153920" algn="l"/>
                <a:tab pos="4491355" algn="l"/>
                <a:tab pos="5022850" algn="l"/>
                <a:tab pos="5894070" algn="l"/>
                <a:tab pos="6219190" algn="l"/>
                <a:tab pos="7560945" algn="l"/>
              </a:tabLst>
            </a:pPr>
            <a:r>
              <a:rPr dirty="0" sz="2400" spc="-5">
                <a:latin typeface="Arial Rounded MT Bold"/>
                <a:cs typeface="Arial Rounded MT Bold"/>
              </a:rPr>
              <a:t>S</a:t>
            </a:r>
            <a:r>
              <a:rPr dirty="0" sz="2400">
                <a:latin typeface="Arial Rounded MT Bold"/>
                <a:cs typeface="Arial Rounded MT Bold"/>
              </a:rPr>
              <a:t>e	s</a:t>
            </a:r>
            <a:r>
              <a:rPr dirty="0" sz="2400" spc="-10">
                <a:latin typeface="Arial Rounded MT Bold"/>
                <a:cs typeface="Arial Rounded MT Bold"/>
              </a:rPr>
              <a:t>u</a:t>
            </a:r>
            <a:r>
              <a:rPr dirty="0" sz="2400">
                <a:latin typeface="Arial Rounded MT Bold"/>
                <a:cs typeface="Arial Rounded MT Bold"/>
              </a:rPr>
              <a:t>p</a:t>
            </a:r>
            <a:r>
              <a:rPr dirty="0" sz="2400" spc="5">
                <a:latin typeface="Arial Rounded MT Bold"/>
                <a:cs typeface="Arial Rounded MT Bold"/>
              </a:rPr>
              <a:t>o</a:t>
            </a:r>
            <a:r>
              <a:rPr dirty="0" sz="2400" spc="-10">
                <a:latin typeface="Arial Rounded MT Bold"/>
                <a:cs typeface="Arial Rounded MT Bold"/>
              </a:rPr>
              <a:t>n</a:t>
            </a:r>
            <a:r>
              <a:rPr dirty="0" sz="2400">
                <a:latin typeface="Arial Rounded MT Bold"/>
                <a:cs typeface="Arial Rounded MT Bold"/>
              </a:rPr>
              <a:t>e	</a:t>
            </a:r>
            <a:r>
              <a:rPr dirty="0" sz="2400" spc="-10">
                <a:latin typeface="Arial Rounded MT Bold"/>
                <a:cs typeface="Arial Rounded MT Bold"/>
              </a:rPr>
              <a:t>t</a:t>
            </a:r>
            <a:r>
              <a:rPr dirty="0" sz="2400" spc="-55">
                <a:latin typeface="Arial Rounded MT Bold"/>
                <a:cs typeface="Arial Rounded MT Bold"/>
              </a:rPr>
              <a:t>r</a:t>
            </a:r>
            <a:r>
              <a:rPr dirty="0" sz="2400" spc="-5">
                <a:latin typeface="Arial Rounded MT Bold"/>
                <a:cs typeface="Arial Rounded MT Bold"/>
              </a:rPr>
              <a:t>ansposic</a:t>
            </a:r>
            <a:r>
              <a:rPr dirty="0" sz="2400">
                <a:latin typeface="Arial Rounded MT Bold"/>
                <a:cs typeface="Arial Rounded MT Bold"/>
              </a:rPr>
              <a:t>i</a:t>
            </a:r>
            <a:r>
              <a:rPr dirty="0" sz="2400" spc="-10">
                <a:latin typeface="Arial Rounded MT Bold"/>
                <a:cs typeface="Arial Rounded MT Bold"/>
              </a:rPr>
              <a:t>ó</a:t>
            </a:r>
            <a:r>
              <a:rPr dirty="0" sz="2400">
                <a:latin typeface="Arial Rounded MT Bold"/>
                <a:cs typeface="Arial Rounded MT Bold"/>
              </a:rPr>
              <a:t>n	de	</a:t>
            </a:r>
            <a:r>
              <a:rPr dirty="0" sz="2400" spc="5">
                <a:latin typeface="Arial Rounded MT Bold"/>
                <a:cs typeface="Arial Rounded MT Bold"/>
              </a:rPr>
              <a:t>lí</a:t>
            </a:r>
            <a:r>
              <a:rPr dirty="0" sz="2400" spc="-10">
                <a:latin typeface="Arial Rounded MT Bold"/>
                <a:cs typeface="Arial Rounded MT Bold"/>
              </a:rPr>
              <a:t>n</a:t>
            </a:r>
            <a:r>
              <a:rPr dirty="0" sz="2400" spc="-5">
                <a:latin typeface="Arial Rounded MT Bold"/>
                <a:cs typeface="Arial Rounded MT Bold"/>
              </a:rPr>
              <a:t>e</a:t>
            </a:r>
            <a:r>
              <a:rPr dirty="0" sz="2400">
                <a:latin typeface="Arial Rounded MT Bold"/>
                <a:cs typeface="Arial Rounded MT Bold"/>
              </a:rPr>
              <a:t>a	y	</a:t>
            </a:r>
            <a:r>
              <a:rPr dirty="0" sz="2400" spc="15">
                <a:latin typeface="Arial Rounded MT Bold"/>
                <a:cs typeface="Arial Rounded MT Bold"/>
              </a:rPr>
              <a:t>b</a:t>
            </a:r>
            <a:r>
              <a:rPr dirty="0" sz="2400" spc="-5">
                <a:latin typeface="Arial Rounded MT Bold"/>
                <a:cs typeface="Arial Rounded MT Bold"/>
              </a:rPr>
              <a:t>ala</a:t>
            </a:r>
            <a:r>
              <a:rPr dirty="0" sz="2400" spc="-15">
                <a:latin typeface="Arial Rounded MT Bold"/>
                <a:cs typeface="Arial Rounded MT Bold"/>
              </a:rPr>
              <a:t>n</a:t>
            </a:r>
            <a:r>
              <a:rPr dirty="0" sz="2400" spc="-5">
                <a:latin typeface="Arial Rounded MT Bold"/>
                <a:cs typeface="Arial Rounded MT Bold"/>
              </a:rPr>
              <a:t>c</a:t>
            </a:r>
            <a:r>
              <a:rPr dirty="0" sz="2400">
                <a:latin typeface="Arial Rounded MT Bold"/>
                <a:cs typeface="Arial Rounded MT Bold"/>
              </a:rPr>
              <a:t>e	</a:t>
            </a:r>
            <a:r>
              <a:rPr dirty="0" sz="2400" spc="15">
                <a:latin typeface="Arial Rounded MT Bold"/>
                <a:cs typeface="Arial Rounded MT Bold"/>
              </a:rPr>
              <a:t>p</a:t>
            </a:r>
            <a:r>
              <a:rPr dirty="0" sz="2400" spc="-5">
                <a:latin typeface="Arial Rounded MT Bold"/>
                <a:cs typeface="Arial Rounded MT Bold"/>
              </a:rPr>
              <a:t>er</a:t>
            </a:r>
            <a:r>
              <a:rPr dirty="0" sz="2400" spc="-40">
                <a:latin typeface="Arial Rounded MT Bold"/>
                <a:cs typeface="Arial Rounded MT Bold"/>
              </a:rPr>
              <a:t>f</a:t>
            </a:r>
            <a:r>
              <a:rPr dirty="0" sz="2400" spc="-5">
                <a:latin typeface="Arial Rounded MT Bold"/>
                <a:cs typeface="Arial Rounded MT Bold"/>
              </a:rPr>
              <a:t>e</a:t>
            </a:r>
            <a:r>
              <a:rPr dirty="0" sz="2400" spc="-15">
                <a:latin typeface="Arial Rounded MT Bold"/>
                <a:cs typeface="Arial Rounded MT Bold"/>
              </a:rPr>
              <a:t>c</a:t>
            </a:r>
            <a:r>
              <a:rPr dirty="0" sz="2400" spc="25">
                <a:latin typeface="Arial Rounded MT Bold"/>
                <a:cs typeface="Arial Rounded MT Bold"/>
              </a:rPr>
              <a:t>t</a:t>
            </a:r>
            <a:r>
              <a:rPr dirty="0" sz="2400">
                <a:latin typeface="Arial Rounded MT Bold"/>
                <a:cs typeface="Arial Rounded MT Bold"/>
              </a:rPr>
              <a:t>o  </a:t>
            </a:r>
            <a:r>
              <a:rPr dirty="0" sz="2400" spc="-20">
                <a:latin typeface="Arial Rounded MT Bold"/>
                <a:cs typeface="Arial Rounded MT Bold"/>
              </a:rPr>
              <a:t>entre</a:t>
            </a:r>
            <a:r>
              <a:rPr dirty="0" sz="2400" spc="-10">
                <a:latin typeface="Arial Rounded MT Bold"/>
                <a:cs typeface="Arial Rounded MT Bold"/>
              </a:rPr>
              <a:t> </a:t>
            </a:r>
            <a:r>
              <a:rPr dirty="0" sz="2400" spc="-15">
                <a:latin typeface="Arial Rounded MT Bold"/>
                <a:cs typeface="Arial Rounded MT Bold"/>
              </a:rPr>
              <a:t>fases</a:t>
            </a:r>
            <a:endParaRPr sz="2400">
              <a:latin typeface="Arial Rounded MT Bold"/>
              <a:cs typeface="Arial Rounded MT Bold"/>
            </a:endParaRPr>
          </a:p>
          <a:p>
            <a:pPr marL="12700" marR="5080">
              <a:lnSpc>
                <a:spcPct val="100000"/>
              </a:lnSpc>
              <a:spcBef>
                <a:spcPts val="1445"/>
              </a:spcBef>
              <a:buClr>
                <a:srgbClr val="000099"/>
              </a:buClr>
              <a:buFont typeface="Wingdings"/>
              <a:buChar char=""/>
              <a:tabLst>
                <a:tab pos="360680" algn="l"/>
              </a:tabLst>
            </a:pPr>
            <a:r>
              <a:rPr dirty="0" sz="2400" spc="-5">
                <a:latin typeface="Arial Rounded MT Bold"/>
                <a:cs typeface="Arial Rounded MT Bold"/>
              </a:rPr>
              <a:t>Conductor </a:t>
            </a:r>
            <a:r>
              <a:rPr dirty="0" sz="2400" spc="-20">
                <a:latin typeface="Arial Rounded MT Bold"/>
                <a:cs typeface="Arial Rounded MT Bold"/>
              </a:rPr>
              <a:t>neutro </a:t>
            </a:r>
            <a:r>
              <a:rPr dirty="0" sz="2400" spc="-15">
                <a:latin typeface="Arial Rounded MT Bold"/>
                <a:cs typeface="Arial Rounded MT Bold"/>
              </a:rPr>
              <a:t>sirve </a:t>
            </a:r>
            <a:r>
              <a:rPr dirty="0" sz="2400" spc="-5">
                <a:latin typeface="Arial Rounded MT Bold"/>
                <a:cs typeface="Arial Rounded MT Bold"/>
              </a:rPr>
              <a:t>como </a:t>
            </a:r>
            <a:r>
              <a:rPr dirty="0" sz="2400" spc="-15">
                <a:latin typeface="Arial Rounded MT Bold"/>
                <a:cs typeface="Arial Rounded MT Bold"/>
              </a:rPr>
              <a:t>trayectoria </a:t>
            </a:r>
            <a:r>
              <a:rPr dirty="0" sz="2400">
                <a:latin typeface="Arial Rounded MT Bold"/>
                <a:cs typeface="Arial Rounded MT Bold"/>
              </a:rPr>
              <a:t>de </a:t>
            </a:r>
            <a:r>
              <a:rPr dirty="0" sz="2400" spc="-15">
                <a:latin typeface="Arial Rounded MT Bold"/>
                <a:cs typeface="Arial Rounded MT Bold"/>
              </a:rPr>
              <a:t>retorno </a:t>
            </a:r>
            <a:r>
              <a:rPr dirty="0" sz="2400" spc="-10">
                <a:latin typeface="Arial Rounded MT Bold"/>
                <a:cs typeface="Arial Rounded MT Bold"/>
              </a:rPr>
              <a:t>para  corrientes </a:t>
            </a:r>
            <a:r>
              <a:rPr dirty="0" sz="2400">
                <a:latin typeface="Arial Rounded MT Bold"/>
                <a:cs typeface="Arial Rounded MT Bold"/>
              </a:rPr>
              <a:t>de</a:t>
            </a:r>
            <a:r>
              <a:rPr dirty="0" sz="2400" spc="-5">
                <a:latin typeface="Arial Rounded MT Bold"/>
                <a:cs typeface="Arial Rounded MT Bold"/>
              </a:rPr>
              <a:t> </a:t>
            </a:r>
            <a:r>
              <a:rPr dirty="0" sz="2400" spc="-15">
                <a:latin typeface="Arial Rounded MT Bold"/>
                <a:cs typeface="Arial Rounded MT Bold"/>
              </a:rPr>
              <a:t>desequilibradas.</a:t>
            </a:r>
            <a:endParaRPr sz="2400">
              <a:latin typeface="Arial Rounded MT Bold"/>
              <a:cs typeface="Arial Rounded MT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1140" y="22923"/>
            <a:ext cx="6066155" cy="100139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200" spc="-5"/>
              <a:t>Circuitos </a:t>
            </a:r>
            <a:r>
              <a:rPr dirty="0" sz="3200"/>
              <a:t>de </a:t>
            </a:r>
            <a:r>
              <a:rPr dirty="0" sz="3200" spc="-5"/>
              <a:t>secuencia línea</a:t>
            </a:r>
            <a:r>
              <a:rPr dirty="0" sz="3200" spc="-90"/>
              <a:t> </a:t>
            </a:r>
            <a:r>
              <a:rPr dirty="0" sz="3200"/>
              <a:t>de  </a:t>
            </a:r>
            <a:r>
              <a:rPr dirty="0" sz="3200" spc="-5"/>
              <a:t>transmisión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2438400" y="990536"/>
            <a:ext cx="5467350" cy="58214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1323975"/>
            <a:ext cx="2126615" cy="1489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594360" algn="l"/>
              </a:tabLst>
            </a:pPr>
            <a:r>
              <a:rPr dirty="0" sz="2400" spc="-10">
                <a:solidFill>
                  <a:srgbClr val="0000FF"/>
                </a:solidFill>
                <a:latin typeface="Arial Rounded MT Bold"/>
                <a:cs typeface="Arial Rounded MT Bold"/>
              </a:rPr>
              <a:t>Circuitos  </a:t>
            </a:r>
            <a:r>
              <a:rPr dirty="0" sz="2400" spc="-5">
                <a:solidFill>
                  <a:srgbClr val="0000FF"/>
                </a:solidFill>
                <a:latin typeface="Arial Rounded MT Bold"/>
                <a:cs typeface="Arial Rounded MT Bold"/>
              </a:rPr>
              <a:t>desacoplados  </a:t>
            </a:r>
            <a:r>
              <a:rPr dirty="0" sz="2400">
                <a:solidFill>
                  <a:srgbClr val="0000FF"/>
                </a:solidFill>
                <a:latin typeface="Arial Rounded MT Bold"/>
                <a:cs typeface="Arial Rounded MT Bold"/>
              </a:rPr>
              <a:t>de	se</a:t>
            </a:r>
            <a:r>
              <a:rPr dirty="0" sz="2400" spc="-15">
                <a:solidFill>
                  <a:srgbClr val="0000FF"/>
                </a:solidFill>
                <a:latin typeface="Arial Rounded MT Bold"/>
                <a:cs typeface="Arial Rounded MT Bold"/>
              </a:rPr>
              <a:t>c</a:t>
            </a:r>
            <a:r>
              <a:rPr dirty="0" sz="2400" spc="-10">
                <a:solidFill>
                  <a:srgbClr val="0000FF"/>
                </a:solidFill>
                <a:latin typeface="Arial Rounded MT Bold"/>
                <a:cs typeface="Arial Rounded MT Bold"/>
              </a:rPr>
              <a:t>u</a:t>
            </a:r>
            <a:r>
              <a:rPr dirty="0" sz="2400" spc="10">
                <a:solidFill>
                  <a:srgbClr val="0000FF"/>
                </a:solidFill>
                <a:latin typeface="Arial Rounded MT Bold"/>
                <a:cs typeface="Arial Rounded MT Bold"/>
              </a:rPr>
              <a:t>e</a:t>
            </a:r>
            <a:r>
              <a:rPr dirty="0" sz="2400" spc="-10">
                <a:solidFill>
                  <a:srgbClr val="0000FF"/>
                </a:solidFill>
                <a:latin typeface="Arial Rounded MT Bold"/>
                <a:cs typeface="Arial Rounded MT Bold"/>
              </a:rPr>
              <a:t>n</a:t>
            </a:r>
            <a:r>
              <a:rPr dirty="0" sz="2400" spc="-5">
                <a:solidFill>
                  <a:srgbClr val="0000FF"/>
                </a:solidFill>
                <a:latin typeface="Arial Rounded MT Bold"/>
                <a:cs typeface="Arial Rounded MT Bold"/>
              </a:rPr>
              <a:t>cia  </a:t>
            </a:r>
            <a:r>
              <a:rPr dirty="0" sz="2400" spc="-10">
                <a:solidFill>
                  <a:srgbClr val="0000FF"/>
                </a:solidFill>
                <a:latin typeface="Arial Rounded MT Bold"/>
                <a:cs typeface="Arial Rounded MT Bold"/>
              </a:rPr>
              <a:t>012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40" y="4525327"/>
            <a:ext cx="2130425" cy="1489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42439" algn="l"/>
              </a:tabLst>
            </a:pPr>
            <a:r>
              <a:rPr dirty="0" sz="2400" spc="-5">
                <a:solidFill>
                  <a:srgbClr val="FF0000"/>
                </a:solidFill>
                <a:latin typeface="Arial Rounded MT Bold"/>
                <a:cs typeface="Arial Rounded MT Bold"/>
              </a:rPr>
              <a:t>¿A</a:t>
            </a:r>
            <a:r>
              <a:rPr dirty="0" sz="2400" spc="-15">
                <a:solidFill>
                  <a:srgbClr val="FF0000"/>
                </a:solidFill>
                <a:latin typeface="Arial Rounded MT Bold"/>
                <a:cs typeface="Arial Rounded MT Bold"/>
              </a:rPr>
              <a:t>c</a:t>
            </a:r>
            <a:r>
              <a:rPr dirty="0" sz="2400" spc="-5">
                <a:solidFill>
                  <a:srgbClr val="FF0000"/>
                </a:solidFill>
                <a:latin typeface="Arial Rounded MT Bold"/>
                <a:cs typeface="Arial Rounded MT Bold"/>
              </a:rPr>
              <a:t>e</a:t>
            </a:r>
            <a:r>
              <a:rPr dirty="0" sz="2400" spc="-65">
                <a:solidFill>
                  <a:srgbClr val="FF0000"/>
                </a:solidFill>
                <a:latin typeface="Arial Rounded MT Bold"/>
                <a:cs typeface="Arial Rounded MT Bold"/>
              </a:rPr>
              <a:t>r</a:t>
            </a:r>
            <a:r>
              <a:rPr dirty="0" sz="2400" spc="-5">
                <a:solidFill>
                  <a:srgbClr val="FF0000"/>
                </a:solidFill>
                <a:latin typeface="Arial Rounded MT Bold"/>
                <a:cs typeface="Arial Rounded MT Bold"/>
              </a:rPr>
              <a:t>c</a:t>
            </a:r>
            <a:r>
              <a:rPr dirty="0" sz="2400">
                <a:solidFill>
                  <a:srgbClr val="FF0000"/>
                </a:solidFill>
                <a:latin typeface="Arial Rounded MT Bold"/>
                <a:cs typeface="Arial Rounded MT Bold"/>
              </a:rPr>
              <a:t>a</a:t>
            </a:r>
            <a:r>
              <a:rPr dirty="0" sz="2400">
                <a:solidFill>
                  <a:srgbClr val="FF0000"/>
                </a:solidFill>
                <a:latin typeface="Arial Rounded MT Bold"/>
                <a:cs typeface="Arial Rounded MT Bold"/>
              </a:rPr>
              <a:t>	</a:t>
            </a:r>
            <a:r>
              <a:rPr dirty="0" sz="2400" spc="-5">
                <a:solidFill>
                  <a:srgbClr val="FF0000"/>
                </a:solidFill>
                <a:latin typeface="Arial Rounded MT Bold"/>
                <a:cs typeface="Arial Rounded MT Bold"/>
              </a:rPr>
              <a:t>de</a:t>
            </a:r>
            <a:endParaRPr sz="2400">
              <a:latin typeface="Arial Rounded MT Bold"/>
              <a:cs typeface="Arial Rounded MT Bold"/>
            </a:endParaRPr>
          </a:p>
          <a:p>
            <a:pPr marL="12700">
              <a:lnSpc>
                <a:spcPct val="100000"/>
              </a:lnSpc>
              <a:tabLst>
                <a:tab pos="1742439" algn="l"/>
              </a:tabLst>
            </a:pPr>
            <a:r>
              <a:rPr dirty="0" sz="2400" spc="-10">
                <a:solidFill>
                  <a:srgbClr val="FF0000"/>
                </a:solidFill>
                <a:latin typeface="Arial Rounded MT Bold"/>
                <a:cs typeface="Arial Rounded MT Bold"/>
              </a:rPr>
              <a:t>t</a:t>
            </a:r>
            <a:r>
              <a:rPr dirty="0" sz="2400" spc="5">
                <a:solidFill>
                  <a:srgbClr val="FF0000"/>
                </a:solidFill>
                <a:latin typeface="Arial Rounded MT Bold"/>
                <a:cs typeface="Arial Rounded MT Bold"/>
              </a:rPr>
              <a:t>i</a:t>
            </a:r>
            <a:r>
              <a:rPr dirty="0" sz="2400">
                <a:solidFill>
                  <a:srgbClr val="FF0000"/>
                </a:solidFill>
                <a:latin typeface="Arial Rounded MT Bold"/>
                <a:cs typeface="Arial Rounded MT Bold"/>
              </a:rPr>
              <a:t>p</a:t>
            </a:r>
            <a:r>
              <a:rPr dirty="0" sz="2400" spc="-10">
                <a:solidFill>
                  <a:srgbClr val="FF0000"/>
                </a:solidFill>
                <a:latin typeface="Arial Rounded MT Bold"/>
                <a:cs typeface="Arial Rounded MT Bold"/>
              </a:rPr>
              <a:t>o</a:t>
            </a:r>
            <a:r>
              <a:rPr dirty="0" sz="2400">
                <a:solidFill>
                  <a:srgbClr val="FF0000"/>
                </a:solidFill>
                <a:latin typeface="Arial Rounded MT Bold"/>
                <a:cs typeface="Arial Rounded MT Bold"/>
              </a:rPr>
              <a:t>s	de</a:t>
            </a:r>
            <a:endParaRPr sz="2400">
              <a:latin typeface="Arial Rounded MT Bold"/>
              <a:cs typeface="Arial Rounded MT Bold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739900" algn="l"/>
              </a:tabLst>
            </a:pPr>
            <a:r>
              <a:rPr dirty="0" sz="2400">
                <a:solidFill>
                  <a:srgbClr val="FF0000"/>
                </a:solidFill>
                <a:latin typeface="Arial Rounded MT Bold"/>
                <a:cs typeface="Arial Rounded MT Bold"/>
              </a:rPr>
              <a:t>m</a:t>
            </a:r>
            <a:r>
              <a:rPr dirty="0" sz="2400" spc="-20">
                <a:solidFill>
                  <a:srgbClr val="FF0000"/>
                </a:solidFill>
                <a:latin typeface="Arial Rounded MT Bold"/>
                <a:cs typeface="Arial Rounded MT Bold"/>
              </a:rPr>
              <a:t>o</a:t>
            </a:r>
            <a:r>
              <a:rPr dirty="0" sz="2400">
                <a:solidFill>
                  <a:srgbClr val="FF0000"/>
                </a:solidFill>
                <a:latin typeface="Arial Rounded MT Bold"/>
                <a:cs typeface="Arial Rounded MT Bold"/>
              </a:rPr>
              <a:t>d</a:t>
            </a:r>
            <a:r>
              <a:rPr dirty="0" sz="2400" spc="-10">
                <a:solidFill>
                  <a:srgbClr val="FF0000"/>
                </a:solidFill>
                <a:latin typeface="Arial Rounded MT Bold"/>
                <a:cs typeface="Arial Rounded MT Bold"/>
              </a:rPr>
              <a:t>e</a:t>
            </a:r>
            <a:r>
              <a:rPr dirty="0" sz="2400" spc="5">
                <a:solidFill>
                  <a:srgbClr val="FF0000"/>
                </a:solidFill>
                <a:latin typeface="Arial Rounded MT Bold"/>
                <a:cs typeface="Arial Rounded MT Bold"/>
              </a:rPr>
              <a:t>l</a:t>
            </a:r>
            <a:r>
              <a:rPr dirty="0" sz="2400">
                <a:solidFill>
                  <a:srgbClr val="FF0000"/>
                </a:solidFill>
                <a:latin typeface="Arial Rounded MT Bold"/>
                <a:cs typeface="Arial Rounded MT Bold"/>
              </a:rPr>
              <a:t>o</a:t>
            </a:r>
            <a:r>
              <a:rPr dirty="0" sz="2400">
                <a:solidFill>
                  <a:srgbClr val="FF0000"/>
                </a:solidFill>
                <a:latin typeface="Arial Rounded MT Bold"/>
                <a:cs typeface="Arial Rounded MT Bold"/>
              </a:rPr>
              <a:t>	</a:t>
            </a:r>
            <a:r>
              <a:rPr dirty="0" sz="2400" spc="15">
                <a:solidFill>
                  <a:srgbClr val="FF0000"/>
                </a:solidFill>
                <a:latin typeface="Arial Rounded MT Bold"/>
                <a:cs typeface="Arial Rounded MT Bold"/>
              </a:rPr>
              <a:t>de</a:t>
            </a:r>
            <a:endParaRPr sz="2400">
              <a:latin typeface="Arial Rounded MT Bold"/>
              <a:cs typeface="Arial Rounded MT Bold"/>
            </a:endParaRPr>
          </a:p>
          <a:p>
            <a:pPr marL="12700">
              <a:lnSpc>
                <a:spcPct val="100000"/>
              </a:lnSpc>
            </a:pPr>
            <a:r>
              <a:rPr dirty="0" sz="2400" spc="-5">
                <a:solidFill>
                  <a:srgbClr val="FF0000"/>
                </a:solidFill>
                <a:latin typeface="Arial Rounded MT Bold"/>
                <a:cs typeface="Arial Rounded MT Bold"/>
              </a:rPr>
              <a:t>líneas?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8600" y="3124200"/>
            <a:ext cx="1828800" cy="457200"/>
          </a:xfrm>
          <a:prstGeom prst="rect">
            <a:avLst/>
          </a:prstGeom>
          <a:solidFill>
            <a:srgbClr val="FFFFCC"/>
          </a:solidFill>
        </p:spPr>
        <p:txBody>
          <a:bodyPr wrap="square" lIns="0" tIns="41910" rIns="0" bIns="0" rtlCol="0" vert="horz">
            <a:spAutoFit/>
          </a:bodyPr>
          <a:lstStyle/>
          <a:p>
            <a:pPr marL="401955">
              <a:lnSpc>
                <a:spcPct val="100000"/>
              </a:lnSpc>
              <a:spcBef>
                <a:spcPts val="330"/>
              </a:spcBef>
            </a:pPr>
            <a:r>
              <a:rPr dirty="0" sz="2400">
                <a:latin typeface="Arial Rounded MT Bold"/>
                <a:cs typeface="Arial Rounded MT Bold"/>
              </a:rPr>
              <a:t>Z</a:t>
            </a:r>
            <a:r>
              <a:rPr dirty="0" sz="2000">
                <a:latin typeface="Arial Rounded MT Bold"/>
                <a:cs typeface="Arial Rounded MT Bold"/>
              </a:rPr>
              <a:t>1 </a:t>
            </a:r>
            <a:r>
              <a:rPr dirty="0" sz="2400">
                <a:latin typeface="Arial Rounded MT Bold"/>
                <a:cs typeface="Arial Rounded MT Bold"/>
              </a:rPr>
              <a:t>=</a:t>
            </a:r>
            <a:r>
              <a:rPr dirty="0" sz="2400" spc="45">
                <a:latin typeface="Arial Rounded MT Bold"/>
                <a:cs typeface="Arial Rounded MT Bold"/>
              </a:rPr>
              <a:t> </a:t>
            </a:r>
            <a:r>
              <a:rPr dirty="0" sz="2400">
                <a:latin typeface="Arial Rounded MT Bold"/>
                <a:cs typeface="Arial Rounded MT Bold"/>
              </a:rPr>
              <a:t>Z</a:t>
            </a:r>
            <a:r>
              <a:rPr dirty="0" sz="2000">
                <a:latin typeface="Arial Rounded MT Bold"/>
                <a:cs typeface="Arial Rounded MT Bold"/>
              </a:rPr>
              <a:t>2</a:t>
            </a:r>
            <a:endParaRPr sz="2000">
              <a:latin typeface="Arial Rounded MT Bold"/>
              <a:cs typeface="Arial Rounded MT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939" y="50736"/>
            <a:ext cx="5001895" cy="11233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00FF"/>
                </a:solidFill>
              </a:rPr>
              <a:t>Circuitos de</a:t>
            </a:r>
            <a:r>
              <a:rPr dirty="0" spc="-100">
                <a:solidFill>
                  <a:srgbClr val="0000FF"/>
                </a:solidFill>
              </a:rPr>
              <a:t> </a:t>
            </a:r>
            <a:r>
              <a:rPr dirty="0" spc="-5">
                <a:solidFill>
                  <a:srgbClr val="0000FF"/>
                </a:solidFill>
              </a:rPr>
              <a:t>secuencia  generadores</a:t>
            </a:r>
          </a:p>
        </p:txBody>
      </p:sp>
      <p:sp>
        <p:nvSpPr>
          <p:cNvPr id="3" name="object 3"/>
          <p:cNvSpPr/>
          <p:nvPr/>
        </p:nvSpPr>
        <p:spPr>
          <a:xfrm>
            <a:off x="5486400" y="76200"/>
            <a:ext cx="2378075" cy="15796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09600" y="1711815"/>
            <a:ext cx="4414777" cy="39114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6100190" y="2543428"/>
            <a:ext cx="2128520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0000FF"/>
                </a:solidFill>
                <a:latin typeface="Arial Rounded MT Bold"/>
                <a:cs typeface="Arial Rounded MT Bold"/>
              </a:rPr>
              <a:t>Modelo </a:t>
            </a:r>
            <a:r>
              <a:rPr dirty="0" sz="2400" spc="-5">
                <a:solidFill>
                  <a:srgbClr val="0000FF"/>
                </a:solidFill>
                <a:latin typeface="Arial Rounded MT Bold"/>
                <a:cs typeface="Arial Rounded MT Bold"/>
              </a:rPr>
              <a:t>ABC  </a:t>
            </a:r>
            <a:r>
              <a:rPr dirty="0" sz="2400">
                <a:solidFill>
                  <a:srgbClr val="0000FF"/>
                </a:solidFill>
                <a:latin typeface="Arial Rounded MT Bold"/>
                <a:cs typeface="Arial Rounded MT Bold"/>
              </a:rPr>
              <a:t>de máquina  </a:t>
            </a:r>
            <a:r>
              <a:rPr dirty="0" sz="2400" spc="-5">
                <a:solidFill>
                  <a:srgbClr val="0000FF"/>
                </a:solidFill>
                <a:latin typeface="Arial Rounded MT Bold"/>
                <a:cs typeface="Arial Rounded MT Bold"/>
              </a:rPr>
              <a:t>sincrónica</a:t>
            </a:r>
            <a:endParaRPr sz="2400">
              <a:latin typeface="Arial Rounded MT Bold"/>
              <a:cs typeface="Arial Rounded MT 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939" y="129603"/>
            <a:ext cx="6995159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/>
              <a:t>Circuitos </a:t>
            </a:r>
            <a:r>
              <a:rPr dirty="0" sz="3200"/>
              <a:t>de </a:t>
            </a:r>
            <a:r>
              <a:rPr dirty="0" sz="3200" spc="-5"/>
              <a:t>secuencia</a:t>
            </a:r>
            <a:r>
              <a:rPr dirty="0" sz="3200" spc="-95"/>
              <a:t> </a:t>
            </a:r>
            <a:r>
              <a:rPr dirty="0" sz="3200"/>
              <a:t>generadores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3140075" y="533336"/>
            <a:ext cx="4479925" cy="62214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83540" y="866521"/>
            <a:ext cx="2129155" cy="1489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594360" algn="l"/>
              </a:tabLst>
            </a:pPr>
            <a:r>
              <a:rPr dirty="0" sz="2400" spc="-10">
                <a:solidFill>
                  <a:srgbClr val="0000FF"/>
                </a:solidFill>
                <a:latin typeface="Arial Rounded MT Bold"/>
                <a:cs typeface="Arial Rounded MT Bold"/>
              </a:rPr>
              <a:t>Circuitos  </a:t>
            </a:r>
            <a:r>
              <a:rPr dirty="0" sz="2400">
                <a:solidFill>
                  <a:srgbClr val="0000FF"/>
                </a:solidFill>
                <a:latin typeface="Arial Rounded MT Bold"/>
                <a:cs typeface="Arial Rounded MT Bold"/>
              </a:rPr>
              <a:t>desacoplados  de	sec</a:t>
            </a:r>
            <a:r>
              <a:rPr dirty="0" sz="2400" spc="-15">
                <a:solidFill>
                  <a:srgbClr val="0000FF"/>
                </a:solidFill>
                <a:latin typeface="Arial Rounded MT Bold"/>
                <a:cs typeface="Arial Rounded MT Bold"/>
              </a:rPr>
              <a:t>u</a:t>
            </a:r>
            <a:r>
              <a:rPr dirty="0" sz="2400" spc="10">
                <a:solidFill>
                  <a:srgbClr val="0000FF"/>
                </a:solidFill>
                <a:latin typeface="Arial Rounded MT Bold"/>
                <a:cs typeface="Arial Rounded MT Bold"/>
              </a:rPr>
              <a:t>e</a:t>
            </a:r>
            <a:r>
              <a:rPr dirty="0" sz="2400">
                <a:solidFill>
                  <a:srgbClr val="0000FF"/>
                </a:solidFill>
                <a:latin typeface="Arial Rounded MT Bold"/>
                <a:cs typeface="Arial Rounded MT Bold"/>
              </a:rPr>
              <a:t>n</a:t>
            </a:r>
            <a:r>
              <a:rPr dirty="0" sz="2400" spc="-10">
                <a:solidFill>
                  <a:srgbClr val="0000FF"/>
                </a:solidFill>
                <a:latin typeface="Arial Rounded MT Bold"/>
                <a:cs typeface="Arial Rounded MT Bold"/>
              </a:rPr>
              <a:t>c</a:t>
            </a:r>
            <a:r>
              <a:rPr dirty="0" sz="2400" spc="5">
                <a:solidFill>
                  <a:srgbClr val="0000FF"/>
                </a:solidFill>
                <a:latin typeface="Arial Rounded MT Bold"/>
                <a:cs typeface="Arial Rounded MT Bold"/>
              </a:rPr>
              <a:t>i</a:t>
            </a:r>
            <a:r>
              <a:rPr dirty="0" sz="2400">
                <a:solidFill>
                  <a:srgbClr val="0000FF"/>
                </a:solidFill>
                <a:latin typeface="Arial Rounded MT Bold"/>
                <a:cs typeface="Arial Rounded MT Bold"/>
              </a:rPr>
              <a:t>a  </a:t>
            </a:r>
            <a:r>
              <a:rPr dirty="0" sz="2400" spc="-10">
                <a:solidFill>
                  <a:srgbClr val="0000FF"/>
                </a:solidFill>
                <a:latin typeface="Arial Rounded MT Bold"/>
                <a:cs typeface="Arial Rounded MT Bold"/>
              </a:rPr>
              <a:t>012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8600" y="2971800"/>
            <a:ext cx="2819400" cy="457200"/>
          </a:xfrm>
          <a:prstGeom prst="rect">
            <a:avLst/>
          </a:prstGeom>
          <a:solidFill>
            <a:srgbClr val="FFFFCC"/>
          </a:solidFill>
        </p:spPr>
        <p:txBody>
          <a:bodyPr wrap="square" lIns="0" tIns="41910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330"/>
              </a:spcBef>
            </a:pPr>
            <a:r>
              <a:rPr dirty="0" sz="2400">
                <a:latin typeface="Arial Rounded MT Bold"/>
                <a:cs typeface="Arial Rounded MT Bold"/>
              </a:rPr>
              <a:t>Z</a:t>
            </a:r>
            <a:r>
              <a:rPr dirty="0" sz="2000">
                <a:latin typeface="Arial Rounded MT Bold"/>
                <a:cs typeface="Arial Rounded MT Bold"/>
              </a:rPr>
              <a:t>1 </a:t>
            </a:r>
            <a:r>
              <a:rPr dirty="0" sz="2400">
                <a:latin typeface="Arial Rounded MT Bold"/>
                <a:cs typeface="Arial Rounded MT Bold"/>
              </a:rPr>
              <a:t>&gt;&gt; Z</a:t>
            </a:r>
            <a:r>
              <a:rPr dirty="0" sz="2000">
                <a:latin typeface="Arial Rounded MT Bold"/>
                <a:cs typeface="Arial Rounded MT Bold"/>
              </a:rPr>
              <a:t>2 </a:t>
            </a:r>
            <a:r>
              <a:rPr dirty="0" sz="2400">
                <a:latin typeface="Arial Rounded MT Bold"/>
                <a:cs typeface="Arial Rounded MT Bold"/>
              </a:rPr>
              <a:t>&gt;</a:t>
            </a:r>
            <a:r>
              <a:rPr dirty="0" sz="2400" spc="135">
                <a:latin typeface="Arial Rounded MT Bold"/>
                <a:cs typeface="Arial Rounded MT Bold"/>
              </a:rPr>
              <a:t> </a:t>
            </a:r>
            <a:r>
              <a:rPr dirty="0" sz="2400">
                <a:latin typeface="Arial Rounded MT Bold"/>
                <a:cs typeface="Arial Rounded MT Bold"/>
              </a:rPr>
              <a:t>Z</a:t>
            </a:r>
            <a:r>
              <a:rPr dirty="0" sz="2000">
                <a:latin typeface="Arial Rounded MT Bold"/>
                <a:cs typeface="Arial Rounded MT Bold"/>
              </a:rPr>
              <a:t>0</a:t>
            </a:r>
            <a:endParaRPr sz="2000">
              <a:latin typeface="Arial Rounded MT Bold"/>
              <a:cs typeface="Arial Rounded MT Bold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3915791"/>
            <a:ext cx="2661285" cy="2220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Arial Rounded MT Bold"/>
                <a:cs typeface="Arial Rounded MT Bold"/>
              </a:rPr>
              <a:t>Bajo condiciones  de </a:t>
            </a:r>
            <a:r>
              <a:rPr dirty="0" sz="2400">
                <a:latin typeface="Arial Rounded MT Bold"/>
                <a:cs typeface="Arial Rounded MT Bold"/>
              </a:rPr>
              <a:t>CC </a:t>
            </a:r>
            <a:r>
              <a:rPr dirty="0" sz="2400" spc="-5">
                <a:latin typeface="Arial Rounded MT Bold"/>
                <a:cs typeface="Arial Rounded MT Bold"/>
              </a:rPr>
              <a:t>en </a:t>
            </a:r>
            <a:r>
              <a:rPr dirty="0" sz="2400" spc="-10">
                <a:latin typeface="Arial Rounded MT Bold"/>
                <a:cs typeface="Arial Rounded MT Bold"/>
              </a:rPr>
              <a:t>estado  transitorio</a:t>
            </a:r>
            <a:endParaRPr sz="2400">
              <a:latin typeface="Arial Rounded MT Bold"/>
              <a:cs typeface="Arial Rounded MT Bold"/>
            </a:endParaRPr>
          </a:p>
          <a:p>
            <a:pPr algn="just" marL="12700">
              <a:lnSpc>
                <a:spcPct val="100000"/>
              </a:lnSpc>
              <a:spcBef>
                <a:spcPts val="1440"/>
              </a:spcBef>
            </a:pP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Z</a:t>
            </a:r>
            <a:r>
              <a:rPr dirty="0" sz="2000">
                <a:solidFill>
                  <a:srgbClr val="000099"/>
                </a:solidFill>
                <a:latin typeface="Arial Rounded MT Bold"/>
                <a:cs typeface="Arial Rounded MT Bold"/>
              </a:rPr>
              <a:t>1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= Z</a:t>
            </a:r>
            <a:r>
              <a:rPr dirty="0" sz="2000">
                <a:solidFill>
                  <a:srgbClr val="000099"/>
                </a:solidFill>
                <a:latin typeface="Arial Rounded MT Bold"/>
                <a:cs typeface="Arial Rounded MT Bold"/>
              </a:rPr>
              <a:t>2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=</a:t>
            </a:r>
            <a:r>
              <a:rPr dirty="0" sz="2400" spc="135">
                <a:solidFill>
                  <a:srgbClr val="000099"/>
                </a:solidFill>
                <a:latin typeface="Arial Rounded MT Bold"/>
                <a:cs typeface="Arial Rounded MT Bold"/>
              </a:rPr>
              <a:t>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Xd”</a:t>
            </a:r>
            <a:endParaRPr sz="2400">
              <a:latin typeface="Arial Rounded MT Bold"/>
              <a:cs typeface="Arial Rounded MT Bold"/>
            </a:endParaRPr>
          </a:p>
          <a:p>
            <a:pPr algn="just" marL="12700">
              <a:lnSpc>
                <a:spcPct val="100000"/>
              </a:lnSpc>
              <a:spcBef>
                <a:spcPts val="1445"/>
              </a:spcBef>
            </a:pPr>
            <a:r>
              <a:rPr dirty="0" sz="2400">
                <a:latin typeface="Arial Rounded MT Bold"/>
                <a:cs typeface="Arial Rounded MT Bold"/>
              </a:rPr>
              <a:t>ó</a:t>
            </a:r>
            <a:r>
              <a:rPr dirty="0" sz="2400" spc="-15">
                <a:latin typeface="Arial Rounded MT Bold"/>
                <a:cs typeface="Arial Rounded MT Bold"/>
              </a:rPr>
              <a:t>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Xd’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124200" y="5334000"/>
            <a:ext cx="1066800" cy="762000"/>
          </a:xfrm>
          <a:custGeom>
            <a:avLst/>
            <a:gdLst/>
            <a:ahLst/>
            <a:cxnLst/>
            <a:rect l="l" t="t" r="r" b="b"/>
            <a:pathLst>
              <a:path w="1066800" h="762000">
                <a:moveTo>
                  <a:pt x="0" y="381000"/>
                </a:moveTo>
                <a:lnTo>
                  <a:pt x="2753" y="342041"/>
                </a:lnTo>
                <a:lnTo>
                  <a:pt x="10834" y="304209"/>
                </a:lnTo>
                <a:lnTo>
                  <a:pt x="23976" y="267695"/>
                </a:lnTo>
                <a:lnTo>
                  <a:pt x="41910" y="232689"/>
                </a:lnTo>
                <a:lnTo>
                  <a:pt x="64368" y="199384"/>
                </a:lnTo>
                <a:lnTo>
                  <a:pt x="91082" y="167971"/>
                </a:lnTo>
                <a:lnTo>
                  <a:pt x="121786" y="138640"/>
                </a:lnTo>
                <a:lnTo>
                  <a:pt x="156210" y="111585"/>
                </a:lnTo>
                <a:lnTo>
                  <a:pt x="194086" y="86995"/>
                </a:lnTo>
                <a:lnTo>
                  <a:pt x="235148" y="65063"/>
                </a:lnTo>
                <a:lnTo>
                  <a:pt x="279127" y="45980"/>
                </a:lnTo>
                <a:lnTo>
                  <a:pt x="325754" y="29938"/>
                </a:lnTo>
                <a:lnTo>
                  <a:pt x="374764" y="17127"/>
                </a:lnTo>
                <a:lnTo>
                  <a:pt x="425886" y="7739"/>
                </a:lnTo>
                <a:lnTo>
                  <a:pt x="478854" y="1966"/>
                </a:lnTo>
                <a:lnTo>
                  <a:pt x="533400" y="0"/>
                </a:lnTo>
                <a:lnTo>
                  <a:pt x="587945" y="1966"/>
                </a:lnTo>
                <a:lnTo>
                  <a:pt x="640913" y="7739"/>
                </a:lnTo>
                <a:lnTo>
                  <a:pt x="692035" y="17127"/>
                </a:lnTo>
                <a:lnTo>
                  <a:pt x="741044" y="29938"/>
                </a:lnTo>
                <a:lnTo>
                  <a:pt x="787672" y="45980"/>
                </a:lnTo>
                <a:lnTo>
                  <a:pt x="831651" y="65063"/>
                </a:lnTo>
                <a:lnTo>
                  <a:pt x="872713" y="86995"/>
                </a:lnTo>
                <a:lnTo>
                  <a:pt x="910589" y="111585"/>
                </a:lnTo>
                <a:lnTo>
                  <a:pt x="945013" y="138640"/>
                </a:lnTo>
                <a:lnTo>
                  <a:pt x="975717" y="167971"/>
                </a:lnTo>
                <a:lnTo>
                  <a:pt x="1002431" y="199384"/>
                </a:lnTo>
                <a:lnTo>
                  <a:pt x="1024889" y="232689"/>
                </a:lnTo>
                <a:lnTo>
                  <a:pt x="1042823" y="267695"/>
                </a:lnTo>
                <a:lnTo>
                  <a:pt x="1055965" y="304209"/>
                </a:lnTo>
                <a:lnTo>
                  <a:pt x="1064046" y="342041"/>
                </a:lnTo>
                <a:lnTo>
                  <a:pt x="1066800" y="381000"/>
                </a:lnTo>
                <a:lnTo>
                  <a:pt x="1064046" y="419955"/>
                </a:lnTo>
                <a:lnTo>
                  <a:pt x="1055965" y="457786"/>
                </a:lnTo>
                <a:lnTo>
                  <a:pt x="1042823" y="494299"/>
                </a:lnTo>
                <a:lnTo>
                  <a:pt x="1024890" y="529304"/>
                </a:lnTo>
                <a:lnTo>
                  <a:pt x="1002431" y="562609"/>
                </a:lnTo>
                <a:lnTo>
                  <a:pt x="975717" y="594023"/>
                </a:lnTo>
                <a:lnTo>
                  <a:pt x="945013" y="623353"/>
                </a:lnTo>
                <a:lnTo>
                  <a:pt x="910590" y="650409"/>
                </a:lnTo>
                <a:lnTo>
                  <a:pt x="872713" y="674999"/>
                </a:lnTo>
                <a:lnTo>
                  <a:pt x="831651" y="696932"/>
                </a:lnTo>
                <a:lnTo>
                  <a:pt x="787672" y="716016"/>
                </a:lnTo>
                <a:lnTo>
                  <a:pt x="741045" y="732059"/>
                </a:lnTo>
                <a:lnTo>
                  <a:pt x="692035" y="744871"/>
                </a:lnTo>
                <a:lnTo>
                  <a:pt x="640913" y="754259"/>
                </a:lnTo>
                <a:lnTo>
                  <a:pt x="587945" y="760033"/>
                </a:lnTo>
                <a:lnTo>
                  <a:pt x="533400" y="762000"/>
                </a:lnTo>
                <a:lnTo>
                  <a:pt x="478854" y="760033"/>
                </a:lnTo>
                <a:lnTo>
                  <a:pt x="425886" y="754259"/>
                </a:lnTo>
                <a:lnTo>
                  <a:pt x="374764" y="744871"/>
                </a:lnTo>
                <a:lnTo>
                  <a:pt x="325755" y="732059"/>
                </a:lnTo>
                <a:lnTo>
                  <a:pt x="279127" y="716016"/>
                </a:lnTo>
                <a:lnTo>
                  <a:pt x="235148" y="696932"/>
                </a:lnTo>
                <a:lnTo>
                  <a:pt x="194086" y="674999"/>
                </a:lnTo>
                <a:lnTo>
                  <a:pt x="156210" y="650409"/>
                </a:lnTo>
                <a:lnTo>
                  <a:pt x="121786" y="623353"/>
                </a:lnTo>
                <a:lnTo>
                  <a:pt x="91082" y="594023"/>
                </a:lnTo>
                <a:lnTo>
                  <a:pt x="64368" y="562609"/>
                </a:lnTo>
                <a:lnTo>
                  <a:pt x="41910" y="529304"/>
                </a:lnTo>
                <a:lnTo>
                  <a:pt x="23976" y="494299"/>
                </a:lnTo>
                <a:lnTo>
                  <a:pt x="10834" y="457786"/>
                </a:lnTo>
                <a:lnTo>
                  <a:pt x="2753" y="419955"/>
                </a:lnTo>
                <a:lnTo>
                  <a:pt x="0" y="381000"/>
                </a:lnTo>
                <a:close/>
              </a:path>
            </a:pathLst>
          </a:custGeom>
          <a:ln w="952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939" y="50736"/>
            <a:ext cx="5001895" cy="11233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00FF"/>
                </a:solidFill>
              </a:rPr>
              <a:t>Circuitos de</a:t>
            </a:r>
            <a:r>
              <a:rPr dirty="0" spc="-100">
                <a:solidFill>
                  <a:srgbClr val="0000FF"/>
                </a:solidFill>
              </a:rPr>
              <a:t> </a:t>
            </a:r>
            <a:r>
              <a:rPr dirty="0" spc="-5">
                <a:solidFill>
                  <a:srgbClr val="0000FF"/>
                </a:solidFill>
              </a:rPr>
              <a:t>secuencia  transformadores</a:t>
            </a:r>
          </a:p>
        </p:txBody>
      </p:sp>
      <p:sp>
        <p:nvSpPr>
          <p:cNvPr id="3" name="object 3"/>
          <p:cNvSpPr/>
          <p:nvPr/>
        </p:nvSpPr>
        <p:spPr>
          <a:xfrm>
            <a:off x="5780151" y="23875"/>
            <a:ext cx="2144649" cy="14239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14400" y="1420875"/>
            <a:ext cx="6950075" cy="54371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Circuitos de</a:t>
            </a:r>
            <a:r>
              <a:rPr dirty="0" spc="-100"/>
              <a:t> </a:t>
            </a:r>
            <a:r>
              <a:rPr dirty="0" spc="-5"/>
              <a:t>secuencia  transformadores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5076571"/>
            <a:ext cx="8303259" cy="1671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33375" algn="l"/>
                <a:tab pos="1244600" algn="l"/>
                <a:tab pos="1770380" algn="l"/>
                <a:tab pos="3449954" algn="l"/>
                <a:tab pos="4270375" algn="l"/>
                <a:tab pos="5106670" algn="l"/>
                <a:tab pos="7738745" algn="l"/>
              </a:tabLst>
            </a:pPr>
            <a:r>
              <a:rPr dirty="0" sz="2400">
                <a:solidFill>
                  <a:srgbClr val="FF0000"/>
                </a:solidFill>
                <a:latin typeface="Arial Rounded MT Bold"/>
                <a:cs typeface="Arial Rounded MT Bold"/>
              </a:rPr>
              <a:t>¿</a:t>
            </a:r>
            <a:r>
              <a:rPr dirty="0" sz="2400" spc="-65">
                <a:solidFill>
                  <a:srgbClr val="FF0000"/>
                </a:solidFill>
                <a:latin typeface="Arial Rounded MT Bold"/>
                <a:cs typeface="Arial Rounded MT Bold"/>
              </a:rPr>
              <a:t>R</a:t>
            </a:r>
            <a:r>
              <a:rPr dirty="0" sz="2400" spc="-5">
                <a:solidFill>
                  <a:srgbClr val="FF0000"/>
                </a:solidFill>
                <a:latin typeface="Arial Rounded MT Bold"/>
                <a:cs typeface="Arial Rounded MT Bold"/>
              </a:rPr>
              <a:t>e</a:t>
            </a:r>
            <a:r>
              <a:rPr dirty="0" sz="2400">
                <a:solidFill>
                  <a:srgbClr val="FF0000"/>
                </a:solidFill>
                <a:latin typeface="Arial Rounded MT Bold"/>
                <a:cs typeface="Arial Rounded MT Bold"/>
              </a:rPr>
              <a:t>d	de	s</a:t>
            </a:r>
            <a:r>
              <a:rPr dirty="0" sz="2400" spc="15">
                <a:solidFill>
                  <a:srgbClr val="FF0000"/>
                </a:solidFill>
                <a:latin typeface="Arial Rounded MT Bold"/>
                <a:cs typeface="Arial Rounded MT Bold"/>
              </a:rPr>
              <a:t>e</a:t>
            </a:r>
            <a:r>
              <a:rPr dirty="0" sz="2400" spc="-5">
                <a:solidFill>
                  <a:srgbClr val="FF0000"/>
                </a:solidFill>
                <a:latin typeface="Arial Rounded MT Bold"/>
                <a:cs typeface="Arial Rounded MT Bold"/>
              </a:rPr>
              <a:t>c</a:t>
            </a:r>
            <a:r>
              <a:rPr dirty="0" sz="2400" spc="-15">
                <a:solidFill>
                  <a:srgbClr val="FF0000"/>
                </a:solidFill>
                <a:latin typeface="Arial Rounded MT Bold"/>
                <a:cs typeface="Arial Rounded MT Bold"/>
              </a:rPr>
              <a:t>u</a:t>
            </a:r>
            <a:r>
              <a:rPr dirty="0" sz="2400" spc="10">
                <a:solidFill>
                  <a:srgbClr val="FF0000"/>
                </a:solidFill>
                <a:latin typeface="Arial Rounded MT Bold"/>
                <a:cs typeface="Arial Rounded MT Bold"/>
              </a:rPr>
              <a:t>e</a:t>
            </a:r>
            <a:r>
              <a:rPr dirty="0" sz="2400" spc="5">
                <a:solidFill>
                  <a:srgbClr val="FF0000"/>
                </a:solidFill>
                <a:latin typeface="Arial Rounded MT Bold"/>
                <a:cs typeface="Arial Rounded MT Bold"/>
              </a:rPr>
              <a:t>n</a:t>
            </a:r>
            <a:r>
              <a:rPr dirty="0" sz="2400" spc="-5">
                <a:solidFill>
                  <a:srgbClr val="FF0000"/>
                </a:solidFill>
                <a:latin typeface="Arial Rounded MT Bold"/>
                <a:cs typeface="Arial Rounded MT Bold"/>
              </a:rPr>
              <a:t>ci</a:t>
            </a:r>
            <a:r>
              <a:rPr dirty="0" sz="2400">
                <a:solidFill>
                  <a:srgbClr val="FF0000"/>
                </a:solidFill>
                <a:latin typeface="Arial Rounded MT Bold"/>
                <a:cs typeface="Arial Rounded MT Bold"/>
              </a:rPr>
              <a:t>a	</a:t>
            </a:r>
            <a:r>
              <a:rPr dirty="0" sz="2400" spc="-5">
                <a:solidFill>
                  <a:srgbClr val="FF0000"/>
                </a:solidFill>
                <a:latin typeface="Arial Rounded MT Bold"/>
                <a:cs typeface="Arial Rounded MT Bold"/>
              </a:rPr>
              <a:t>ce</a:t>
            </a:r>
            <a:r>
              <a:rPr dirty="0" sz="2400" spc="-100">
                <a:solidFill>
                  <a:srgbClr val="FF0000"/>
                </a:solidFill>
                <a:latin typeface="Arial Rounded MT Bold"/>
                <a:cs typeface="Arial Rounded MT Bold"/>
              </a:rPr>
              <a:t>r</a:t>
            </a:r>
            <a:r>
              <a:rPr dirty="0" sz="2400">
                <a:solidFill>
                  <a:srgbClr val="FF0000"/>
                </a:solidFill>
                <a:latin typeface="Arial Rounded MT Bold"/>
                <a:cs typeface="Arial Rounded MT Bold"/>
              </a:rPr>
              <a:t>o	</a:t>
            </a:r>
            <a:r>
              <a:rPr dirty="0" sz="2400" spc="15">
                <a:solidFill>
                  <a:srgbClr val="FF0000"/>
                </a:solidFill>
                <a:latin typeface="Arial Rounded MT Bold"/>
                <a:cs typeface="Arial Rounded MT Bold"/>
              </a:rPr>
              <a:t>p</a:t>
            </a:r>
            <a:r>
              <a:rPr dirty="0" sz="2400" spc="-5">
                <a:solidFill>
                  <a:srgbClr val="FF0000"/>
                </a:solidFill>
                <a:latin typeface="Arial Rounded MT Bold"/>
                <a:cs typeface="Arial Rounded MT Bold"/>
              </a:rPr>
              <a:t>a</a:t>
            </a:r>
            <a:r>
              <a:rPr dirty="0" sz="2400" spc="-60">
                <a:solidFill>
                  <a:srgbClr val="FF0000"/>
                </a:solidFill>
                <a:latin typeface="Arial Rounded MT Bold"/>
                <a:cs typeface="Arial Rounded MT Bold"/>
              </a:rPr>
              <a:t>r</a:t>
            </a:r>
            <a:r>
              <a:rPr dirty="0" sz="2400">
                <a:solidFill>
                  <a:srgbClr val="FF0000"/>
                </a:solidFill>
                <a:latin typeface="Arial Rounded MT Bold"/>
                <a:cs typeface="Arial Rounded MT Bold"/>
              </a:rPr>
              <a:t>a	</a:t>
            </a:r>
            <a:r>
              <a:rPr dirty="0" sz="2400" spc="-10">
                <a:solidFill>
                  <a:srgbClr val="FF0000"/>
                </a:solidFill>
                <a:latin typeface="Arial Rounded MT Bold"/>
                <a:cs typeface="Arial Rounded MT Bold"/>
              </a:rPr>
              <a:t>t</a:t>
            </a:r>
            <a:r>
              <a:rPr dirty="0" sz="2400" spc="-35">
                <a:solidFill>
                  <a:srgbClr val="FF0000"/>
                </a:solidFill>
                <a:latin typeface="Arial Rounded MT Bold"/>
                <a:cs typeface="Arial Rounded MT Bold"/>
              </a:rPr>
              <a:t>r</a:t>
            </a:r>
            <a:r>
              <a:rPr dirty="0" sz="2400" spc="-5">
                <a:solidFill>
                  <a:srgbClr val="FF0000"/>
                </a:solidFill>
                <a:latin typeface="Arial Rounded MT Bold"/>
                <a:cs typeface="Arial Rounded MT Bold"/>
              </a:rPr>
              <a:t>a</a:t>
            </a:r>
            <a:r>
              <a:rPr dirty="0" sz="2400" spc="-15">
                <a:solidFill>
                  <a:srgbClr val="FF0000"/>
                </a:solidFill>
                <a:latin typeface="Arial Rounded MT Bold"/>
                <a:cs typeface="Arial Rounded MT Bold"/>
              </a:rPr>
              <a:t>n</a:t>
            </a:r>
            <a:r>
              <a:rPr dirty="0" sz="2400">
                <a:solidFill>
                  <a:srgbClr val="FF0000"/>
                </a:solidFill>
                <a:latin typeface="Arial Rounded MT Bold"/>
                <a:cs typeface="Arial Rounded MT Bold"/>
              </a:rPr>
              <a:t>s</a:t>
            </a:r>
            <a:r>
              <a:rPr dirty="0" sz="2400" spc="-20">
                <a:solidFill>
                  <a:srgbClr val="FF0000"/>
                </a:solidFill>
                <a:latin typeface="Arial Rounded MT Bold"/>
                <a:cs typeface="Arial Rounded MT Bold"/>
              </a:rPr>
              <a:t>f</a:t>
            </a:r>
            <a:r>
              <a:rPr dirty="0" sz="2400">
                <a:solidFill>
                  <a:srgbClr val="FF0000"/>
                </a:solidFill>
                <a:latin typeface="Arial Rounded MT Bold"/>
                <a:cs typeface="Arial Rounded MT Bold"/>
              </a:rPr>
              <a:t>ormad</a:t>
            </a:r>
            <a:r>
              <a:rPr dirty="0" sz="2400" spc="-10">
                <a:solidFill>
                  <a:srgbClr val="FF0000"/>
                </a:solidFill>
                <a:latin typeface="Arial Rounded MT Bold"/>
                <a:cs typeface="Arial Rounded MT Bold"/>
              </a:rPr>
              <a:t>o</a:t>
            </a:r>
            <a:r>
              <a:rPr dirty="0" sz="2400" spc="-55">
                <a:solidFill>
                  <a:srgbClr val="FF0000"/>
                </a:solidFill>
                <a:latin typeface="Arial Rounded MT Bold"/>
                <a:cs typeface="Arial Rounded MT Bold"/>
              </a:rPr>
              <a:t>r</a:t>
            </a:r>
            <a:r>
              <a:rPr dirty="0" sz="2400" spc="-5">
                <a:solidFill>
                  <a:srgbClr val="FF0000"/>
                </a:solidFill>
                <a:latin typeface="Arial Rounded MT Bold"/>
                <a:cs typeface="Arial Rounded MT Bold"/>
              </a:rPr>
              <a:t>e</a:t>
            </a:r>
            <a:r>
              <a:rPr dirty="0" sz="2400">
                <a:solidFill>
                  <a:srgbClr val="FF0000"/>
                </a:solidFill>
                <a:latin typeface="Arial Rounded MT Bold"/>
                <a:cs typeface="Arial Rounded MT Bold"/>
              </a:rPr>
              <a:t>s	</a:t>
            </a:r>
            <a:r>
              <a:rPr dirty="0" sz="2400" spc="10">
                <a:solidFill>
                  <a:srgbClr val="FF0000"/>
                </a:solidFill>
                <a:latin typeface="Arial Rounded MT Bold"/>
                <a:cs typeface="Arial Rounded MT Bold"/>
              </a:rPr>
              <a:t>c</a:t>
            </a:r>
            <a:r>
              <a:rPr dirty="0" sz="2400">
                <a:solidFill>
                  <a:srgbClr val="FF0000"/>
                </a:solidFill>
                <a:latin typeface="Arial Rounded MT Bold"/>
                <a:cs typeface="Arial Rounded MT Bold"/>
              </a:rPr>
              <a:t>on  </a:t>
            </a:r>
            <a:r>
              <a:rPr dirty="0" sz="2400" spc="-20">
                <a:solidFill>
                  <a:srgbClr val="FF0000"/>
                </a:solidFill>
                <a:latin typeface="Arial Rounded MT Bold"/>
                <a:cs typeface="Arial Rounded MT Bold"/>
              </a:rPr>
              <a:t>devanados</a:t>
            </a:r>
            <a:r>
              <a:rPr dirty="0" sz="2400" spc="-5">
                <a:solidFill>
                  <a:srgbClr val="FF0000"/>
                </a:solidFill>
                <a:latin typeface="Arial Rounded MT Bold"/>
                <a:cs typeface="Arial Rounded MT Bold"/>
              </a:rPr>
              <a:t> </a:t>
            </a:r>
            <a:r>
              <a:rPr dirty="0" sz="2400" spc="-10">
                <a:solidFill>
                  <a:srgbClr val="FF0000"/>
                </a:solidFill>
                <a:latin typeface="Arial Rounded MT Bold"/>
                <a:cs typeface="Arial Rounded MT Bold"/>
              </a:rPr>
              <a:t>terciarios?</a:t>
            </a:r>
            <a:endParaRPr sz="2400">
              <a:latin typeface="Arial Rounded MT Bold"/>
              <a:cs typeface="Arial Rounded MT Bold"/>
            </a:endParaRPr>
          </a:p>
          <a:p>
            <a:pPr marL="12700" marR="5715">
              <a:lnSpc>
                <a:spcPct val="100000"/>
              </a:lnSpc>
              <a:spcBef>
                <a:spcPts val="1445"/>
              </a:spcBef>
              <a:buFont typeface="Wingdings"/>
              <a:buChar char=""/>
              <a:tabLst>
                <a:tab pos="257175" algn="l"/>
                <a:tab pos="1262380" algn="l"/>
                <a:tab pos="1882139" algn="l"/>
                <a:tab pos="3653154" algn="l"/>
                <a:tab pos="4570095" algn="l"/>
                <a:tab pos="5190490" algn="l"/>
                <a:tab pos="7916545" algn="l"/>
              </a:tabLst>
            </a:pPr>
            <a:r>
              <a:rPr dirty="0" sz="2400">
                <a:solidFill>
                  <a:srgbClr val="FF0000"/>
                </a:solidFill>
                <a:latin typeface="Arial Rounded MT Bold"/>
                <a:cs typeface="Arial Rounded MT Bold"/>
              </a:rPr>
              <a:t>¿</a:t>
            </a:r>
            <a:r>
              <a:rPr dirty="0" sz="2400" spc="-65">
                <a:solidFill>
                  <a:srgbClr val="FF0000"/>
                </a:solidFill>
                <a:latin typeface="Arial Rounded MT Bold"/>
                <a:cs typeface="Arial Rounded MT Bold"/>
              </a:rPr>
              <a:t>R</a:t>
            </a:r>
            <a:r>
              <a:rPr dirty="0" sz="2400" spc="-5">
                <a:solidFill>
                  <a:srgbClr val="FF0000"/>
                </a:solidFill>
                <a:latin typeface="Arial Rounded MT Bold"/>
                <a:cs typeface="Arial Rounded MT Bold"/>
              </a:rPr>
              <a:t>e</a:t>
            </a:r>
            <a:r>
              <a:rPr dirty="0" sz="2400">
                <a:solidFill>
                  <a:srgbClr val="FF0000"/>
                </a:solidFill>
                <a:latin typeface="Arial Rounded MT Bold"/>
                <a:cs typeface="Arial Rounded MT Bold"/>
              </a:rPr>
              <a:t>d	de	se</a:t>
            </a:r>
            <a:r>
              <a:rPr dirty="0" sz="2400" spc="10">
                <a:solidFill>
                  <a:srgbClr val="FF0000"/>
                </a:solidFill>
                <a:latin typeface="Arial Rounded MT Bold"/>
                <a:cs typeface="Arial Rounded MT Bold"/>
              </a:rPr>
              <a:t>c</a:t>
            </a:r>
            <a:r>
              <a:rPr dirty="0" sz="2400">
                <a:solidFill>
                  <a:srgbClr val="FF0000"/>
                </a:solidFill>
                <a:latin typeface="Arial Rounded MT Bold"/>
                <a:cs typeface="Arial Rounded MT Bold"/>
              </a:rPr>
              <a:t>u</a:t>
            </a:r>
            <a:r>
              <a:rPr dirty="0" sz="2400" spc="5">
                <a:solidFill>
                  <a:srgbClr val="FF0000"/>
                </a:solidFill>
                <a:latin typeface="Arial Rounded MT Bold"/>
                <a:cs typeface="Arial Rounded MT Bold"/>
              </a:rPr>
              <a:t>e</a:t>
            </a:r>
            <a:r>
              <a:rPr dirty="0" sz="2400">
                <a:solidFill>
                  <a:srgbClr val="FF0000"/>
                </a:solidFill>
                <a:latin typeface="Arial Rounded MT Bold"/>
                <a:cs typeface="Arial Rounded MT Bold"/>
              </a:rPr>
              <a:t>n</a:t>
            </a:r>
            <a:r>
              <a:rPr dirty="0" sz="2400" spc="-10">
                <a:solidFill>
                  <a:srgbClr val="FF0000"/>
                </a:solidFill>
                <a:latin typeface="Arial Rounded MT Bold"/>
                <a:cs typeface="Arial Rounded MT Bold"/>
              </a:rPr>
              <a:t>c</a:t>
            </a:r>
            <a:r>
              <a:rPr dirty="0" sz="2400" spc="5">
                <a:solidFill>
                  <a:srgbClr val="FF0000"/>
                </a:solidFill>
                <a:latin typeface="Arial Rounded MT Bold"/>
                <a:cs typeface="Arial Rounded MT Bold"/>
              </a:rPr>
              <a:t>i</a:t>
            </a:r>
            <a:r>
              <a:rPr dirty="0" sz="2400">
                <a:solidFill>
                  <a:srgbClr val="FF0000"/>
                </a:solidFill>
                <a:latin typeface="Arial Rounded MT Bold"/>
                <a:cs typeface="Arial Rounded MT Bold"/>
              </a:rPr>
              <a:t>a	</a:t>
            </a:r>
            <a:r>
              <a:rPr dirty="0" sz="2400" spc="-5">
                <a:solidFill>
                  <a:srgbClr val="FF0000"/>
                </a:solidFill>
                <a:latin typeface="Arial Rounded MT Bold"/>
                <a:cs typeface="Arial Rounded MT Bold"/>
              </a:rPr>
              <a:t>ce</a:t>
            </a:r>
            <a:r>
              <a:rPr dirty="0" sz="2400" spc="-100">
                <a:solidFill>
                  <a:srgbClr val="FF0000"/>
                </a:solidFill>
                <a:latin typeface="Arial Rounded MT Bold"/>
                <a:cs typeface="Arial Rounded MT Bold"/>
              </a:rPr>
              <a:t>r</a:t>
            </a:r>
            <a:r>
              <a:rPr dirty="0" sz="2400">
                <a:solidFill>
                  <a:srgbClr val="FF0000"/>
                </a:solidFill>
                <a:latin typeface="Arial Rounded MT Bold"/>
                <a:cs typeface="Arial Rounded MT Bold"/>
              </a:rPr>
              <a:t>o	de	</a:t>
            </a:r>
            <a:r>
              <a:rPr dirty="0" sz="2400" spc="5">
                <a:solidFill>
                  <a:srgbClr val="FF0000"/>
                </a:solidFill>
                <a:latin typeface="Arial Rounded MT Bold"/>
                <a:cs typeface="Arial Rounded MT Bold"/>
              </a:rPr>
              <a:t>t</a:t>
            </a:r>
            <a:r>
              <a:rPr dirty="0" sz="2400" spc="-55">
                <a:solidFill>
                  <a:srgbClr val="FF0000"/>
                </a:solidFill>
                <a:latin typeface="Arial Rounded MT Bold"/>
                <a:cs typeface="Arial Rounded MT Bold"/>
              </a:rPr>
              <a:t>r</a:t>
            </a:r>
            <a:r>
              <a:rPr dirty="0" sz="2400" spc="-5">
                <a:solidFill>
                  <a:srgbClr val="FF0000"/>
                </a:solidFill>
                <a:latin typeface="Arial Rounded MT Bold"/>
                <a:cs typeface="Arial Rounded MT Bold"/>
              </a:rPr>
              <a:t>a</a:t>
            </a:r>
            <a:r>
              <a:rPr dirty="0" sz="2400" spc="-15">
                <a:solidFill>
                  <a:srgbClr val="FF0000"/>
                </a:solidFill>
                <a:latin typeface="Arial Rounded MT Bold"/>
                <a:cs typeface="Arial Rounded MT Bold"/>
              </a:rPr>
              <a:t>n</a:t>
            </a:r>
            <a:r>
              <a:rPr dirty="0" sz="2400">
                <a:solidFill>
                  <a:srgbClr val="FF0000"/>
                </a:solidFill>
                <a:latin typeface="Arial Rounded MT Bold"/>
                <a:cs typeface="Arial Rounded MT Bold"/>
              </a:rPr>
              <a:t>s</a:t>
            </a:r>
            <a:r>
              <a:rPr dirty="0" sz="2400" spc="-40">
                <a:solidFill>
                  <a:srgbClr val="FF0000"/>
                </a:solidFill>
                <a:latin typeface="Arial Rounded MT Bold"/>
                <a:cs typeface="Arial Rounded MT Bold"/>
              </a:rPr>
              <a:t>f</a:t>
            </a:r>
            <a:r>
              <a:rPr dirty="0" sz="2400">
                <a:solidFill>
                  <a:srgbClr val="FF0000"/>
                </a:solidFill>
                <a:latin typeface="Arial Rounded MT Bold"/>
                <a:cs typeface="Arial Rounded MT Bold"/>
              </a:rPr>
              <a:t>orma</a:t>
            </a:r>
            <a:r>
              <a:rPr dirty="0" sz="2400" spc="15">
                <a:solidFill>
                  <a:srgbClr val="FF0000"/>
                </a:solidFill>
                <a:latin typeface="Arial Rounded MT Bold"/>
                <a:cs typeface="Arial Rounded MT Bold"/>
              </a:rPr>
              <a:t>d</a:t>
            </a:r>
            <a:r>
              <a:rPr dirty="0" sz="2400">
                <a:solidFill>
                  <a:srgbClr val="FF0000"/>
                </a:solidFill>
                <a:latin typeface="Arial Rounded MT Bold"/>
                <a:cs typeface="Arial Rounded MT Bold"/>
              </a:rPr>
              <a:t>o</a:t>
            </a:r>
            <a:r>
              <a:rPr dirty="0" sz="2400" spc="-60">
                <a:solidFill>
                  <a:srgbClr val="FF0000"/>
                </a:solidFill>
                <a:latin typeface="Arial Rounded MT Bold"/>
                <a:cs typeface="Arial Rounded MT Bold"/>
              </a:rPr>
              <a:t>r</a:t>
            </a:r>
            <a:r>
              <a:rPr dirty="0" sz="2400" spc="-5">
                <a:solidFill>
                  <a:srgbClr val="FF0000"/>
                </a:solidFill>
                <a:latin typeface="Arial Rounded MT Bold"/>
                <a:cs typeface="Arial Rounded MT Bold"/>
              </a:rPr>
              <a:t>e</a:t>
            </a:r>
            <a:r>
              <a:rPr dirty="0" sz="2400">
                <a:solidFill>
                  <a:srgbClr val="FF0000"/>
                </a:solidFill>
                <a:latin typeface="Arial Rounded MT Bold"/>
                <a:cs typeface="Arial Rounded MT Bold"/>
              </a:rPr>
              <a:t>s	de  </a:t>
            </a:r>
            <a:r>
              <a:rPr dirty="0" sz="2400" spc="-5">
                <a:solidFill>
                  <a:srgbClr val="FF0000"/>
                </a:solidFill>
                <a:latin typeface="Arial Rounded MT Bold"/>
                <a:cs typeface="Arial Rounded MT Bold"/>
              </a:rPr>
              <a:t>puesta </a:t>
            </a:r>
            <a:r>
              <a:rPr dirty="0" sz="2400">
                <a:solidFill>
                  <a:srgbClr val="FF0000"/>
                </a:solidFill>
                <a:latin typeface="Arial Rounded MT Bold"/>
                <a:cs typeface="Arial Rounded MT Bold"/>
              </a:rPr>
              <a:t>a </a:t>
            </a:r>
            <a:r>
              <a:rPr dirty="0" sz="2400" spc="-20">
                <a:solidFill>
                  <a:srgbClr val="FF0000"/>
                </a:solidFill>
                <a:latin typeface="Arial Rounded MT Bold"/>
                <a:cs typeface="Arial Rounded MT Bold"/>
              </a:rPr>
              <a:t>tierra </a:t>
            </a:r>
            <a:r>
              <a:rPr dirty="0" sz="2400" spc="-10">
                <a:solidFill>
                  <a:srgbClr val="FF0000"/>
                </a:solidFill>
                <a:latin typeface="Arial Rounded MT Bold"/>
                <a:cs typeface="Arial Rounded MT Bold"/>
              </a:rPr>
              <a:t>conexión</a:t>
            </a:r>
            <a:r>
              <a:rPr dirty="0" sz="2400" spc="20">
                <a:solidFill>
                  <a:srgbClr val="FF0000"/>
                </a:solidFill>
                <a:latin typeface="Arial Rounded MT Bold"/>
                <a:cs typeface="Arial Rounded MT Bold"/>
              </a:rPr>
              <a:t> </a:t>
            </a:r>
            <a:r>
              <a:rPr dirty="0" sz="2400" spc="-5">
                <a:solidFill>
                  <a:srgbClr val="FF0000"/>
                </a:solidFill>
                <a:latin typeface="Arial Rounded MT Bold"/>
                <a:cs typeface="Arial Rounded MT Bold"/>
              </a:rPr>
              <a:t>Zig-Zag?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4400" y="1943100"/>
            <a:ext cx="2408555" cy="571500"/>
          </a:xfrm>
          <a:prstGeom prst="rect">
            <a:avLst/>
          </a:prstGeom>
          <a:solidFill>
            <a:srgbClr val="FFFFCC"/>
          </a:solidFill>
        </p:spPr>
        <p:txBody>
          <a:bodyPr wrap="square" lIns="0" tIns="97790" rIns="0" bIns="0" rtlCol="0" vert="horz">
            <a:spAutoFit/>
          </a:bodyPr>
          <a:lstStyle/>
          <a:p>
            <a:pPr marL="86360">
              <a:lnSpc>
                <a:spcPct val="100000"/>
              </a:lnSpc>
              <a:spcBef>
                <a:spcPts val="770"/>
              </a:spcBef>
            </a:pPr>
            <a:r>
              <a:rPr dirty="0" baseline="13888" sz="4500" spc="179" i="1">
                <a:latin typeface="Times New Roman"/>
                <a:cs typeface="Times New Roman"/>
              </a:rPr>
              <a:t>X</a:t>
            </a:r>
            <a:r>
              <a:rPr dirty="0" sz="1700" spc="120" i="1">
                <a:latin typeface="Times New Roman"/>
                <a:cs typeface="Times New Roman"/>
              </a:rPr>
              <a:t>t</a:t>
            </a:r>
            <a:r>
              <a:rPr dirty="0" sz="1700" spc="120">
                <a:latin typeface="Times New Roman"/>
                <a:cs typeface="Times New Roman"/>
              </a:rPr>
              <a:t>1 </a:t>
            </a:r>
            <a:r>
              <a:rPr dirty="0" baseline="13888" sz="4500" spc="89">
                <a:latin typeface="Symbol"/>
                <a:cs typeface="Symbol"/>
              </a:rPr>
              <a:t></a:t>
            </a:r>
            <a:r>
              <a:rPr dirty="0" baseline="13888" sz="4500" spc="89">
                <a:latin typeface="Times New Roman"/>
                <a:cs typeface="Times New Roman"/>
              </a:rPr>
              <a:t> </a:t>
            </a:r>
            <a:r>
              <a:rPr dirty="0" baseline="13888" sz="4500" spc="217" i="1">
                <a:latin typeface="Times New Roman"/>
                <a:cs typeface="Times New Roman"/>
              </a:rPr>
              <a:t>X</a:t>
            </a:r>
            <a:r>
              <a:rPr dirty="0" sz="1700" spc="145" i="1">
                <a:latin typeface="Times New Roman"/>
                <a:cs typeface="Times New Roman"/>
              </a:rPr>
              <a:t>t </a:t>
            </a:r>
            <a:r>
              <a:rPr dirty="0" sz="1700" spc="50">
                <a:latin typeface="Times New Roman"/>
                <a:cs typeface="Times New Roman"/>
              </a:rPr>
              <a:t>2 </a:t>
            </a:r>
            <a:r>
              <a:rPr dirty="0" baseline="13888" sz="4500" spc="89">
                <a:latin typeface="Symbol"/>
                <a:cs typeface="Symbol"/>
              </a:rPr>
              <a:t></a:t>
            </a:r>
            <a:r>
              <a:rPr dirty="0" baseline="13888" sz="4500" spc="89">
                <a:latin typeface="Times New Roman"/>
                <a:cs typeface="Times New Roman"/>
              </a:rPr>
              <a:t> </a:t>
            </a:r>
            <a:r>
              <a:rPr dirty="0" baseline="13888" sz="4500" spc="217" i="1">
                <a:latin typeface="Times New Roman"/>
                <a:cs typeface="Times New Roman"/>
              </a:rPr>
              <a:t>X</a:t>
            </a:r>
            <a:r>
              <a:rPr dirty="0" sz="1700" spc="145" i="1">
                <a:latin typeface="Times New Roman"/>
                <a:cs typeface="Times New Roman"/>
              </a:rPr>
              <a:t>t</a:t>
            </a:r>
            <a:r>
              <a:rPr dirty="0" sz="1700" spc="-280" i="1">
                <a:latin typeface="Times New Roman"/>
                <a:cs typeface="Times New Roman"/>
              </a:rPr>
              <a:t> </a:t>
            </a:r>
            <a:r>
              <a:rPr dirty="0" sz="1700" spc="50">
                <a:latin typeface="Times New Roman"/>
                <a:cs typeface="Times New Roman"/>
              </a:rPr>
              <a:t>0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0600" y="3048000"/>
            <a:ext cx="1500505" cy="571500"/>
          </a:xfrm>
          <a:prstGeom prst="rect">
            <a:avLst/>
          </a:prstGeom>
          <a:solidFill>
            <a:srgbClr val="FFFFCC"/>
          </a:solidFill>
        </p:spPr>
        <p:txBody>
          <a:bodyPr wrap="square" lIns="0" tIns="97790" rIns="0" bIns="0" rtlCol="0" vert="horz">
            <a:spAutoFit/>
          </a:bodyPr>
          <a:lstStyle/>
          <a:p>
            <a:pPr marL="87630">
              <a:lnSpc>
                <a:spcPct val="100000"/>
              </a:lnSpc>
              <a:spcBef>
                <a:spcPts val="770"/>
              </a:spcBef>
            </a:pPr>
            <a:r>
              <a:rPr dirty="0" baseline="13888" sz="4500" spc="232" i="1">
                <a:latin typeface="Times New Roman"/>
                <a:cs typeface="Times New Roman"/>
              </a:rPr>
              <a:t>X</a:t>
            </a:r>
            <a:r>
              <a:rPr dirty="0" sz="1700" spc="155" i="1">
                <a:latin typeface="Times New Roman"/>
                <a:cs typeface="Times New Roman"/>
              </a:rPr>
              <a:t>t </a:t>
            </a:r>
            <a:r>
              <a:rPr dirty="0" sz="1700" spc="50">
                <a:latin typeface="Times New Roman"/>
                <a:cs typeface="Times New Roman"/>
              </a:rPr>
              <a:t>0 </a:t>
            </a:r>
            <a:r>
              <a:rPr dirty="0" baseline="13888" sz="4500" spc="89">
                <a:latin typeface="Symbol"/>
                <a:cs typeface="Symbol"/>
              </a:rPr>
              <a:t></a:t>
            </a:r>
            <a:r>
              <a:rPr dirty="0" baseline="13888" sz="4500" spc="-547">
                <a:latin typeface="Times New Roman"/>
                <a:cs typeface="Times New Roman"/>
              </a:rPr>
              <a:t> </a:t>
            </a:r>
            <a:r>
              <a:rPr dirty="0" baseline="13888" sz="4500" spc="195" i="1">
                <a:latin typeface="Times New Roman"/>
                <a:cs typeface="Times New Roman"/>
              </a:rPr>
              <a:t>X</a:t>
            </a:r>
            <a:r>
              <a:rPr dirty="0" sz="1700" spc="130" i="1">
                <a:latin typeface="Times New Roman"/>
                <a:cs typeface="Times New Roman"/>
              </a:rPr>
              <a:t>t</a:t>
            </a:r>
            <a:r>
              <a:rPr dirty="0" sz="1700" spc="130">
                <a:latin typeface="Times New Roman"/>
                <a:cs typeface="Times New Roman"/>
              </a:rPr>
              <a:t>1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7340" y="1095057"/>
            <a:ext cx="7613650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73760" algn="l"/>
                <a:tab pos="2138680" algn="l"/>
                <a:tab pos="2695575" algn="l"/>
                <a:tab pos="5353050" algn="l"/>
                <a:tab pos="7416165" algn="l"/>
              </a:tabLst>
            </a:pPr>
            <a:r>
              <a:rPr dirty="0" sz="2400" spc="-105">
                <a:solidFill>
                  <a:srgbClr val="330066"/>
                </a:solidFill>
                <a:latin typeface="Arial Rounded MT Bold"/>
                <a:cs typeface="Arial Rounded MT Bold"/>
              </a:rPr>
              <a:t>P</a:t>
            </a:r>
            <a:r>
              <a:rPr dirty="0" sz="2400" spc="-5">
                <a:solidFill>
                  <a:srgbClr val="330066"/>
                </a:solidFill>
                <a:latin typeface="Arial Rounded MT Bold"/>
                <a:cs typeface="Arial Rounded MT Bold"/>
              </a:rPr>
              <a:t>a</a:t>
            </a:r>
            <a:r>
              <a:rPr dirty="0" sz="2400" spc="-65">
                <a:solidFill>
                  <a:srgbClr val="330066"/>
                </a:solidFill>
                <a:latin typeface="Arial Rounded MT Bold"/>
                <a:cs typeface="Arial Rounded MT Bold"/>
              </a:rPr>
              <a:t>r</a:t>
            </a:r>
            <a:r>
              <a:rPr dirty="0" sz="2400">
                <a:solidFill>
                  <a:srgbClr val="330066"/>
                </a:solidFill>
                <a:latin typeface="Arial Rounded MT Bold"/>
                <a:cs typeface="Arial Rounded MT Bold"/>
              </a:rPr>
              <a:t>a</a:t>
            </a:r>
            <a:r>
              <a:rPr dirty="0" sz="2400">
                <a:solidFill>
                  <a:srgbClr val="330066"/>
                </a:solidFill>
                <a:latin typeface="Arial Rounded MT Bold"/>
                <a:cs typeface="Arial Rounded MT Bold"/>
              </a:rPr>
              <a:t>	</a:t>
            </a:r>
            <a:r>
              <a:rPr dirty="0" sz="2400">
                <a:solidFill>
                  <a:srgbClr val="330066"/>
                </a:solidFill>
                <a:latin typeface="Arial Rounded MT Bold"/>
                <a:cs typeface="Arial Rounded MT Bold"/>
              </a:rPr>
              <a:t>b</a:t>
            </a:r>
            <a:r>
              <a:rPr dirty="0" sz="2400" spc="-10">
                <a:solidFill>
                  <a:srgbClr val="330066"/>
                </a:solidFill>
                <a:latin typeface="Arial Rounded MT Bold"/>
                <a:cs typeface="Arial Rounded MT Bold"/>
              </a:rPr>
              <a:t>a</a:t>
            </a:r>
            <a:r>
              <a:rPr dirty="0" sz="2400" spc="-15">
                <a:solidFill>
                  <a:srgbClr val="330066"/>
                </a:solidFill>
                <a:latin typeface="Arial Rounded MT Bold"/>
                <a:cs typeface="Arial Rounded MT Bold"/>
              </a:rPr>
              <a:t>n</a:t>
            </a:r>
            <a:r>
              <a:rPr dirty="0" sz="2400" spc="-5">
                <a:solidFill>
                  <a:srgbClr val="330066"/>
                </a:solidFill>
                <a:latin typeface="Arial Rounded MT Bold"/>
                <a:cs typeface="Arial Rounded MT Bold"/>
              </a:rPr>
              <a:t>c</a:t>
            </a:r>
            <a:r>
              <a:rPr dirty="0" sz="2400" spc="-20">
                <a:solidFill>
                  <a:srgbClr val="330066"/>
                </a:solidFill>
                <a:latin typeface="Arial Rounded MT Bold"/>
                <a:cs typeface="Arial Rounded MT Bold"/>
              </a:rPr>
              <a:t>o</a:t>
            </a:r>
            <a:r>
              <a:rPr dirty="0" sz="2400">
                <a:solidFill>
                  <a:srgbClr val="330066"/>
                </a:solidFill>
                <a:latin typeface="Arial Rounded MT Bold"/>
                <a:cs typeface="Arial Rounded MT Bold"/>
              </a:rPr>
              <a:t>s</a:t>
            </a:r>
            <a:r>
              <a:rPr dirty="0" sz="2400">
                <a:solidFill>
                  <a:srgbClr val="330066"/>
                </a:solidFill>
                <a:latin typeface="Arial Rounded MT Bold"/>
                <a:cs typeface="Arial Rounded MT Bold"/>
              </a:rPr>
              <a:t>	</a:t>
            </a:r>
            <a:r>
              <a:rPr dirty="0" sz="2400" spc="-5">
                <a:solidFill>
                  <a:srgbClr val="330066"/>
                </a:solidFill>
                <a:latin typeface="Arial Rounded MT Bold"/>
                <a:cs typeface="Arial Rounded MT Bold"/>
              </a:rPr>
              <a:t>d</a:t>
            </a:r>
            <a:r>
              <a:rPr dirty="0" sz="2400">
                <a:solidFill>
                  <a:srgbClr val="330066"/>
                </a:solidFill>
                <a:latin typeface="Arial Rounded MT Bold"/>
                <a:cs typeface="Arial Rounded MT Bold"/>
              </a:rPr>
              <a:t>e</a:t>
            </a:r>
            <a:r>
              <a:rPr dirty="0" sz="2400">
                <a:solidFill>
                  <a:srgbClr val="330066"/>
                </a:solidFill>
                <a:latin typeface="Arial Rounded MT Bold"/>
                <a:cs typeface="Arial Rounded MT Bold"/>
              </a:rPr>
              <a:t>	</a:t>
            </a:r>
            <a:r>
              <a:rPr dirty="0" sz="2400" spc="-10">
                <a:solidFill>
                  <a:srgbClr val="330066"/>
                </a:solidFill>
                <a:latin typeface="Arial Rounded MT Bold"/>
                <a:cs typeface="Arial Rounded MT Bold"/>
              </a:rPr>
              <a:t>t</a:t>
            </a:r>
            <a:r>
              <a:rPr dirty="0" sz="2400" spc="-55">
                <a:solidFill>
                  <a:srgbClr val="330066"/>
                </a:solidFill>
                <a:latin typeface="Arial Rounded MT Bold"/>
                <a:cs typeface="Arial Rounded MT Bold"/>
              </a:rPr>
              <a:t>r</a:t>
            </a:r>
            <a:r>
              <a:rPr dirty="0" sz="2400" spc="-5">
                <a:solidFill>
                  <a:srgbClr val="330066"/>
                </a:solidFill>
                <a:latin typeface="Arial Rounded MT Bold"/>
                <a:cs typeface="Arial Rounded MT Bold"/>
              </a:rPr>
              <a:t>a</a:t>
            </a:r>
            <a:r>
              <a:rPr dirty="0" sz="2400" spc="-20">
                <a:solidFill>
                  <a:srgbClr val="330066"/>
                </a:solidFill>
                <a:latin typeface="Arial Rounded MT Bold"/>
                <a:cs typeface="Arial Rounded MT Bold"/>
              </a:rPr>
              <a:t>n</a:t>
            </a:r>
            <a:r>
              <a:rPr dirty="0" sz="2400">
                <a:solidFill>
                  <a:srgbClr val="330066"/>
                </a:solidFill>
                <a:latin typeface="Arial Rounded MT Bold"/>
                <a:cs typeface="Arial Rounded MT Bold"/>
              </a:rPr>
              <a:t>s</a:t>
            </a:r>
            <a:r>
              <a:rPr dirty="0" sz="2400" spc="-45">
                <a:solidFill>
                  <a:srgbClr val="330066"/>
                </a:solidFill>
                <a:latin typeface="Arial Rounded MT Bold"/>
                <a:cs typeface="Arial Rounded MT Bold"/>
              </a:rPr>
              <a:t>f</a:t>
            </a:r>
            <a:r>
              <a:rPr dirty="0" sz="2400" spc="-15">
                <a:solidFill>
                  <a:srgbClr val="330066"/>
                </a:solidFill>
                <a:latin typeface="Arial Rounded MT Bold"/>
                <a:cs typeface="Arial Rounded MT Bold"/>
              </a:rPr>
              <a:t>o</a:t>
            </a:r>
            <a:r>
              <a:rPr dirty="0" sz="2400">
                <a:solidFill>
                  <a:srgbClr val="330066"/>
                </a:solidFill>
                <a:latin typeface="Arial Rounded MT Bold"/>
                <a:cs typeface="Arial Rounded MT Bold"/>
              </a:rPr>
              <a:t>rm</a:t>
            </a:r>
            <a:r>
              <a:rPr dirty="0" sz="2400" spc="-10">
                <a:solidFill>
                  <a:srgbClr val="330066"/>
                </a:solidFill>
                <a:latin typeface="Arial Rounded MT Bold"/>
                <a:cs typeface="Arial Rounded MT Bold"/>
              </a:rPr>
              <a:t>a</a:t>
            </a:r>
            <a:r>
              <a:rPr dirty="0" sz="2400" spc="15">
                <a:solidFill>
                  <a:srgbClr val="330066"/>
                </a:solidFill>
                <a:latin typeface="Arial Rounded MT Bold"/>
                <a:cs typeface="Arial Rounded MT Bold"/>
              </a:rPr>
              <a:t>d</a:t>
            </a:r>
            <a:r>
              <a:rPr dirty="0" sz="2400" spc="-15">
                <a:solidFill>
                  <a:srgbClr val="330066"/>
                </a:solidFill>
                <a:latin typeface="Arial Rounded MT Bold"/>
                <a:cs typeface="Arial Rounded MT Bold"/>
              </a:rPr>
              <a:t>o</a:t>
            </a:r>
            <a:r>
              <a:rPr dirty="0" sz="2400" spc="-55">
                <a:solidFill>
                  <a:srgbClr val="330066"/>
                </a:solidFill>
                <a:latin typeface="Arial Rounded MT Bold"/>
                <a:cs typeface="Arial Rounded MT Bold"/>
              </a:rPr>
              <a:t>r</a:t>
            </a:r>
            <a:r>
              <a:rPr dirty="0" sz="2400" spc="-5">
                <a:solidFill>
                  <a:srgbClr val="330066"/>
                </a:solidFill>
                <a:latin typeface="Arial Rounded MT Bold"/>
                <a:cs typeface="Arial Rounded MT Bold"/>
              </a:rPr>
              <a:t>e</a:t>
            </a:r>
            <a:r>
              <a:rPr dirty="0" sz="2400">
                <a:solidFill>
                  <a:srgbClr val="330066"/>
                </a:solidFill>
                <a:latin typeface="Arial Rounded MT Bold"/>
                <a:cs typeface="Arial Rounded MT Bold"/>
              </a:rPr>
              <a:t>s</a:t>
            </a:r>
            <a:r>
              <a:rPr dirty="0" sz="2400">
                <a:solidFill>
                  <a:srgbClr val="330066"/>
                </a:solidFill>
                <a:latin typeface="Arial Rounded MT Bold"/>
                <a:cs typeface="Arial Rounded MT Bold"/>
              </a:rPr>
              <a:t>	</a:t>
            </a:r>
            <a:r>
              <a:rPr dirty="0" sz="2400">
                <a:solidFill>
                  <a:srgbClr val="330066"/>
                </a:solidFill>
                <a:latin typeface="Arial Rounded MT Bold"/>
                <a:cs typeface="Arial Rounded MT Bold"/>
              </a:rPr>
              <a:t>m</a:t>
            </a:r>
            <a:r>
              <a:rPr dirty="0" sz="2400" spc="-15">
                <a:solidFill>
                  <a:srgbClr val="330066"/>
                </a:solidFill>
                <a:latin typeface="Arial Rounded MT Bold"/>
                <a:cs typeface="Arial Rounded MT Bold"/>
              </a:rPr>
              <a:t>ono</a:t>
            </a:r>
            <a:r>
              <a:rPr dirty="0" sz="2400" spc="15">
                <a:solidFill>
                  <a:srgbClr val="330066"/>
                </a:solidFill>
                <a:latin typeface="Arial Rounded MT Bold"/>
                <a:cs typeface="Arial Rounded MT Bold"/>
              </a:rPr>
              <a:t>f</a:t>
            </a:r>
            <a:r>
              <a:rPr dirty="0" sz="2400" spc="-5">
                <a:solidFill>
                  <a:srgbClr val="330066"/>
                </a:solidFill>
                <a:latin typeface="Arial Rounded MT Bold"/>
                <a:cs typeface="Arial Rounded MT Bold"/>
              </a:rPr>
              <a:t>á</a:t>
            </a:r>
            <a:r>
              <a:rPr dirty="0" sz="2400" spc="-15">
                <a:solidFill>
                  <a:srgbClr val="330066"/>
                </a:solidFill>
                <a:latin typeface="Arial Rounded MT Bold"/>
                <a:cs typeface="Arial Rounded MT Bold"/>
              </a:rPr>
              <a:t>s</a:t>
            </a:r>
            <a:r>
              <a:rPr dirty="0" sz="2400" spc="5">
                <a:solidFill>
                  <a:srgbClr val="330066"/>
                </a:solidFill>
                <a:latin typeface="Arial Rounded MT Bold"/>
                <a:cs typeface="Arial Rounded MT Bold"/>
              </a:rPr>
              <a:t>i</a:t>
            </a:r>
            <a:r>
              <a:rPr dirty="0" sz="2400" spc="-5">
                <a:solidFill>
                  <a:srgbClr val="330066"/>
                </a:solidFill>
                <a:latin typeface="Arial Rounded MT Bold"/>
                <a:cs typeface="Arial Rounded MT Bold"/>
              </a:rPr>
              <a:t>c</a:t>
            </a:r>
            <a:r>
              <a:rPr dirty="0" sz="2400" spc="-20">
                <a:solidFill>
                  <a:srgbClr val="330066"/>
                </a:solidFill>
                <a:latin typeface="Arial Rounded MT Bold"/>
                <a:cs typeface="Arial Rounded MT Bold"/>
              </a:rPr>
              <a:t>o</a:t>
            </a:r>
            <a:r>
              <a:rPr dirty="0" sz="2400">
                <a:solidFill>
                  <a:srgbClr val="330066"/>
                </a:solidFill>
                <a:latin typeface="Arial Rounded MT Bold"/>
                <a:cs typeface="Arial Rounded MT Bold"/>
              </a:rPr>
              <a:t>s</a:t>
            </a:r>
            <a:r>
              <a:rPr dirty="0" sz="2400">
                <a:solidFill>
                  <a:srgbClr val="330066"/>
                </a:solidFill>
                <a:latin typeface="Arial Rounded MT Bold"/>
                <a:cs typeface="Arial Rounded MT Bold"/>
              </a:rPr>
              <a:t>	</a:t>
            </a:r>
            <a:r>
              <a:rPr dirty="0" sz="2400">
                <a:solidFill>
                  <a:srgbClr val="330066"/>
                </a:solidFill>
                <a:latin typeface="Arial Rounded MT Bold"/>
                <a:cs typeface="Arial Rounded MT Bold"/>
              </a:rPr>
              <a:t>o</a:t>
            </a:r>
            <a:endParaRPr sz="2400">
              <a:latin typeface="Arial Rounded MT Bold"/>
              <a:cs typeface="Arial Rounded MT Bold"/>
            </a:endParaRPr>
          </a:p>
          <a:p>
            <a:pPr marL="12700">
              <a:lnSpc>
                <a:spcPct val="100000"/>
              </a:lnSpc>
            </a:pPr>
            <a:r>
              <a:rPr dirty="0" sz="2400" spc="-15">
                <a:solidFill>
                  <a:srgbClr val="330066"/>
                </a:solidFill>
                <a:latin typeface="Arial Rounded MT Bold"/>
                <a:cs typeface="Arial Rounded MT Bold"/>
              </a:rPr>
              <a:t>transformadores </a:t>
            </a:r>
            <a:r>
              <a:rPr dirty="0" sz="2400" spc="-5">
                <a:solidFill>
                  <a:srgbClr val="330066"/>
                </a:solidFill>
                <a:latin typeface="Arial Rounded MT Bold"/>
                <a:cs typeface="Arial Rounded MT Bold"/>
              </a:rPr>
              <a:t>trifásicos </a:t>
            </a:r>
            <a:r>
              <a:rPr dirty="0" sz="2400">
                <a:solidFill>
                  <a:srgbClr val="330066"/>
                </a:solidFill>
                <a:latin typeface="Arial Rounded MT Bold"/>
                <a:cs typeface="Arial Rounded MT Bold"/>
              </a:rPr>
              <a:t>de 5</a:t>
            </a:r>
            <a:r>
              <a:rPr dirty="0" sz="2400" spc="15">
                <a:solidFill>
                  <a:srgbClr val="330066"/>
                </a:solidFill>
                <a:latin typeface="Arial Rounded MT Bold"/>
                <a:cs typeface="Arial Rounded MT Bold"/>
              </a:rPr>
              <a:t> </a:t>
            </a:r>
            <a:r>
              <a:rPr dirty="0" sz="2400" spc="-5">
                <a:solidFill>
                  <a:srgbClr val="330066"/>
                </a:solidFill>
                <a:latin typeface="Arial Rounded MT Bold"/>
                <a:cs typeface="Arial Rounded MT Bold"/>
              </a:rPr>
              <a:t>piernas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7340" y="2543428"/>
            <a:ext cx="661606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45">
                <a:solidFill>
                  <a:srgbClr val="330066"/>
                </a:solidFill>
                <a:latin typeface="Arial Rounded MT Bold"/>
                <a:cs typeface="Arial Rounded MT Bold"/>
              </a:rPr>
              <a:t>Para </a:t>
            </a:r>
            <a:r>
              <a:rPr dirty="0" sz="2400" spc="-15">
                <a:solidFill>
                  <a:srgbClr val="330066"/>
                </a:solidFill>
                <a:latin typeface="Arial Rounded MT Bold"/>
                <a:cs typeface="Arial Rounded MT Bold"/>
              </a:rPr>
              <a:t>transformadores </a:t>
            </a:r>
            <a:r>
              <a:rPr dirty="0" sz="2400" spc="-5">
                <a:solidFill>
                  <a:srgbClr val="330066"/>
                </a:solidFill>
                <a:latin typeface="Arial Rounded MT Bold"/>
                <a:cs typeface="Arial Rounded MT Bold"/>
              </a:rPr>
              <a:t>trifásicos </a:t>
            </a:r>
            <a:r>
              <a:rPr dirty="0" sz="2400">
                <a:solidFill>
                  <a:srgbClr val="330066"/>
                </a:solidFill>
                <a:latin typeface="Arial Rounded MT Bold"/>
                <a:cs typeface="Arial Rounded MT Bold"/>
              </a:rPr>
              <a:t>de 3</a:t>
            </a:r>
            <a:r>
              <a:rPr dirty="0" sz="2400" spc="45">
                <a:solidFill>
                  <a:srgbClr val="330066"/>
                </a:solidFill>
                <a:latin typeface="Arial Rounded MT Bold"/>
                <a:cs typeface="Arial Rounded MT Bold"/>
              </a:rPr>
              <a:t> </a:t>
            </a:r>
            <a:r>
              <a:rPr dirty="0" sz="2400" spc="-5">
                <a:solidFill>
                  <a:srgbClr val="330066"/>
                </a:solidFill>
                <a:latin typeface="Arial Rounded MT Bold"/>
                <a:cs typeface="Arial Rounded MT Bold"/>
              </a:rPr>
              <a:t>piernas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8600" y="3825875"/>
            <a:ext cx="8458200" cy="822325"/>
          </a:xfrm>
          <a:prstGeom prst="rect">
            <a:avLst/>
          </a:prstGeom>
          <a:solidFill>
            <a:srgbClr val="FFFF99"/>
          </a:solidFill>
        </p:spPr>
        <p:txBody>
          <a:bodyPr wrap="square" lIns="0" tIns="56515" rIns="0" bIns="0" rtlCol="0" vert="horz">
            <a:spAutoFit/>
          </a:bodyPr>
          <a:lstStyle/>
          <a:p>
            <a:pPr marL="90805" marR="83185">
              <a:lnSpc>
                <a:spcPts val="2860"/>
              </a:lnSpc>
              <a:spcBef>
                <a:spcPts val="445"/>
              </a:spcBef>
            </a:pPr>
            <a:r>
              <a:rPr dirty="0" sz="2400">
                <a:solidFill>
                  <a:srgbClr val="330066"/>
                </a:solidFill>
                <a:latin typeface="Arial Rounded MT Bold"/>
                <a:cs typeface="Arial Rounded MT Bold"/>
              </a:rPr>
              <a:t>* </a:t>
            </a:r>
            <a:r>
              <a:rPr dirty="0" sz="2400" spc="-10">
                <a:solidFill>
                  <a:srgbClr val="330066"/>
                </a:solidFill>
                <a:latin typeface="Arial Rounded MT Bold"/>
                <a:cs typeface="Arial Rounded MT Bold"/>
              </a:rPr>
              <a:t>Considerar </a:t>
            </a:r>
            <a:r>
              <a:rPr dirty="0" sz="2400" spc="-5">
                <a:solidFill>
                  <a:srgbClr val="330066"/>
                </a:solidFill>
                <a:latin typeface="Arial Rounded MT Bold"/>
                <a:cs typeface="Arial Rounded MT Bold"/>
              </a:rPr>
              <a:t>los </a:t>
            </a:r>
            <a:r>
              <a:rPr dirty="0" sz="2400" spc="-10">
                <a:solidFill>
                  <a:srgbClr val="330066"/>
                </a:solidFill>
                <a:latin typeface="Arial Rounded MT Bold"/>
                <a:cs typeface="Arial Rounded MT Bold"/>
              </a:rPr>
              <a:t>desfasamientos </a:t>
            </a:r>
            <a:r>
              <a:rPr dirty="0" sz="2400">
                <a:solidFill>
                  <a:srgbClr val="330066"/>
                </a:solidFill>
                <a:latin typeface="Arial Rounded MT Bold"/>
                <a:cs typeface="Arial Rounded MT Bold"/>
              </a:rPr>
              <a:t>de </a:t>
            </a:r>
            <a:r>
              <a:rPr dirty="0" sz="2400" spc="-140">
                <a:solidFill>
                  <a:srgbClr val="0000FF"/>
                </a:solidFill>
                <a:latin typeface="Arial Rounded MT Bold"/>
                <a:cs typeface="Arial Rounded MT Bold"/>
              </a:rPr>
              <a:t>V</a:t>
            </a:r>
            <a:r>
              <a:rPr dirty="0" sz="2400" spc="-140">
                <a:solidFill>
                  <a:srgbClr val="330066"/>
                </a:solidFill>
                <a:latin typeface="Arial Rounded MT Bold"/>
                <a:cs typeface="Arial Rounded MT Bold"/>
              </a:rPr>
              <a:t>, </a:t>
            </a:r>
            <a:r>
              <a:rPr dirty="0" sz="2400">
                <a:solidFill>
                  <a:srgbClr val="0000FF"/>
                </a:solidFill>
                <a:latin typeface="Arial Rounded MT Bold"/>
                <a:cs typeface="Arial Rounded MT Bold"/>
              </a:rPr>
              <a:t>I </a:t>
            </a:r>
            <a:r>
              <a:rPr dirty="0" sz="2400" spc="-20">
                <a:solidFill>
                  <a:srgbClr val="330066"/>
                </a:solidFill>
                <a:latin typeface="Arial Rounded MT Bold"/>
                <a:cs typeface="Arial Rounded MT Bold"/>
              </a:rPr>
              <a:t>entre </a:t>
            </a:r>
            <a:r>
              <a:rPr dirty="0" sz="2400" spc="-5">
                <a:solidFill>
                  <a:srgbClr val="330066"/>
                </a:solidFill>
                <a:latin typeface="Arial Rounded MT Bold"/>
                <a:cs typeface="Arial Rounded MT Bold"/>
              </a:rPr>
              <a:t>el </a:t>
            </a:r>
            <a:r>
              <a:rPr dirty="0" sz="2400" spc="-10">
                <a:solidFill>
                  <a:srgbClr val="330066"/>
                </a:solidFill>
                <a:latin typeface="Arial Rounded MT Bold"/>
                <a:cs typeface="Arial Rounded MT Bold"/>
              </a:rPr>
              <a:t>lado </a:t>
            </a:r>
            <a:r>
              <a:rPr dirty="0" sz="2400">
                <a:solidFill>
                  <a:srgbClr val="330066"/>
                </a:solidFill>
                <a:latin typeface="Arial Rounded MT Bold"/>
                <a:cs typeface="Arial Rounded MT Bold"/>
              </a:rPr>
              <a:t>de  </a:t>
            </a:r>
            <a:r>
              <a:rPr dirty="0" sz="2400" spc="-5">
                <a:solidFill>
                  <a:srgbClr val="330066"/>
                </a:solidFill>
                <a:latin typeface="Arial Rounded MT Bold"/>
                <a:cs typeface="Arial Rounded MT Bold"/>
              </a:rPr>
              <a:t>alta </a:t>
            </a:r>
            <a:r>
              <a:rPr dirty="0" sz="2400">
                <a:solidFill>
                  <a:srgbClr val="330066"/>
                </a:solidFill>
                <a:latin typeface="Arial Rounded MT Bold"/>
                <a:cs typeface="Arial Rounded MT Bold"/>
              </a:rPr>
              <a:t>y de baja de </a:t>
            </a:r>
            <a:r>
              <a:rPr dirty="0" sz="2400" spc="-20">
                <a:solidFill>
                  <a:srgbClr val="330066"/>
                </a:solidFill>
                <a:latin typeface="Arial Rounded MT Bold"/>
                <a:cs typeface="Arial Rounded MT Bold"/>
              </a:rPr>
              <a:t>grupos </a:t>
            </a:r>
            <a:r>
              <a:rPr dirty="0" sz="2400" spc="-40">
                <a:solidFill>
                  <a:srgbClr val="330066"/>
                </a:solidFill>
                <a:latin typeface="Arial Rounded MT Bold"/>
                <a:cs typeface="Arial Rounded MT Bold"/>
              </a:rPr>
              <a:t>Y-</a:t>
            </a:r>
            <a:r>
              <a:rPr dirty="0" sz="2400" spc="-40">
                <a:solidFill>
                  <a:srgbClr val="330066"/>
                </a:solidFill>
                <a:latin typeface="Arial"/>
                <a:cs typeface="Arial"/>
              </a:rPr>
              <a:t>Δ </a:t>
            </a:r>
            <a:r>
              <a:rPr dirty="0" sz="2400">
                <a:solidFill>
                  <a:srgbClr val="330066"/>
                </a:solidFill>
                <a:latin typeface="Arial Rounded MT Bold"/>
                <a:cs typeface="Arial Rounded MT Bold"/>
              </a:rPr>
              <a:t>o</a:t>
            </a:r>
            <a:r>
              <a:rPr dirty="0" sz="2400" spc="-45">
                <a:solidFill>
                  <a:srgbClr val="330066"/>
                </a:solidFill>
                <a:latin typeface="Arial Rounded MT Bold"/>
                <a:cs typeface="Arial Rounded MT Bold"/>
              </a:rPr>
              <a:t> </a:t>
            </a:r>
            <a:r>
              <a:rPr dirty="0" sz="2400" spc="-5">
                <a:solidFill>
                  <a:srgbClr val="330066"/>
                </a:solidFill>
                <a:latin typeface="Arial"/>
                <a:cs typeface="Arial"/>
              </a:rPr>
              <a:t>Δ-Y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1140" y="126936"/>
            <a:ext cx="5001895" cy="11233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00FF"/>
                </a:solidFill>
              </a:rPr>
              <a:t>Circuitos de</a:t>
            </a:r>
            <a:r>
              <a:rPr dirty="0" spc="-100">
                <a:solidFill>
                  <a:srgbClr val="0000FF"/>
                </a:solidFill>
              </a:rPr>
              <a:t> </a:t>
            </a:r>
            <a:r>
              <a:rPr dirty="0" spc="-5">
                <a:solidFill>
                  <a:srgbClr val="0000FF"/>
                </a:solidFill>
              </a:rPr>
              <a:t>secuencia  </a:t>
            </a:r>
            <a:r>
              <a:rPr dirty="0">
                <a:solidFill>
                  <a:srgbClr val="0000FF"/>
                </a:solidFill>
              </a:rPr>
              <a:t>de </a:t>
            </a:r>
            <a:r>
              <a:rPr dirty="0" spc="-5">
                <a:solidFill>
                  <a:srgbClr val="0000FF"/>
                </a:solidFill>
              </a:rPr>
              <a:t>cargas</a:t>
            </a:r>
            <a:r>
              <a:rPr dirty="0" spc="-35">
                <a:solidFill>
                  <a:srgbClr val="0000FF"/>
                </a:solidFill>
              </a:rPr>
              <a:t> </a:t>
            </a:r>
            <a:r>
              <a:rPr dirty="0" spc="-5">
                <a:solidFill>
                  <a:srgbClr val="0000FF"/>
                </a:solidFill>
              </a:rPr>
              <a:t>3φ</a:t>
            </a:r>
          </a:p>
        </p:txBody>
      </p:sp>
      <p:sp>
        <p:nvSpPr>
          <p:cNvPr id="3" name="object 3"/>
          <p:cNvSpPr/>
          <p:nvPr/>
        </p:nvSpPr>
        <p:spPr>
          <a:xfrm>
            <a:off x="5715000" y="76200"/>
            <a:ext cx="2144776" cy="14018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6349" y="1876425"/>
            <a:ext cx="3965201" cy="49596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105400" y="3935478"/>
            <a:ext cx="3792601" cy="13366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31140" y="1400175"/>
            <a:ext cx="319278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>
                <a:solidFill>
                  <a:srgbClr val="330066"/>
                </a:solidFill>
                <a:latin typeface="Arial Rounded MT Bold"/>
                <a:cs typeface="Arial Rounded MT Bold"/>
              </a:rPr>
              <a:t>Cargas </a:t>
            </a:r>
            <a:r>
              <a:rPr dirty="0" sz="2400" spc="-5">
                <a:solidFill>
                  <a:srgbClr val="330066"/>
                </a:solidFill>
                <a:latin typeface="Arial Rounded MT Bold"/>
                <a:cs typeface="Arial Rounded MT Bold"/>
              </a:rPr>
              <a:t>en </a:t>
            </a:r>
            <a:r>
              <a:rPr dirty="0" sz="2400">
                <a:solidFill>
                  <a:srgbClr val="330066"/>
                </a:solidFill>
                <a:latin typeface="Arial Rounded MT Bold"/>
                <a:cs typeface="Arial Rounded MT Bold"/>
              </a:rPr>
              <a:t>Y</a:t>
            </a:r>
            <a:r>
              <a:rPr dirty="0" sz="2400" spc="-20">
                <a:solidFill>
                  <a:srgbClr val="330066"/>
                </a:solidFill>
                <a:latin typeface="Arial Rounded MT Bold"/>
                <a:cs typeface="Arial Rounded MT Bold"/>
              </a:rPr>
              <a:t> </a:t>
            </a:r>
            <a:r>
              <a:rPr dirty="0" sz="2400" spc="-15">
                <a:solidFill>
                  <a:srgbClr val="330066"/>
                </a:solidFill>
                <a:latin typeface="Arial Rounded MT Bold"/>
                <a:cs typeface="Arial Rounded MT Bold"/>
              </a:rPr>
              <a:t>(estrella)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38190" y="3303270"/>
            <a:ext cx="28390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>
                <a:solidFill>
                  <a:srgbClr val="330066"/>
                </a:solidFill>
                <a:latin typeface="Arial Rounded MT Bold"/>
                <a:cs typeface="Arial Rounded MT Bold"/>
              </a:rPr>
              <a:t>Cargas </a:t>
            </a:r>
            <a:r>
              <a:rPr dirty="0" sz="2400" spc="-5">
                <a:solidFill>
                  <a:srgbClr val="330066"/>
                </a:solidFill>
                <a:latin typeface="Arial Rounded MT Bold"/>
                <a:cs typeface="Arial Rounded MT Bold"/>
              </a:rPr>
              <a:t>en </a:t>
            </a:r>
            <a:r>
              <a:rPr dirty="0" sz="2400">
                <a:solidFill>
                  <a:srgbClr val="330066"/>
                </a:solidFill>
                <a:latin typeface="Arial"/>
                <a:cs typeface="Arial"/>
              </a:rPr>
              <a:t>Δ</a:t>
            </a:r>
            <a:r>
              <a:rPr dirty="0" sz="2400" spc="-125">
                <a:solidFill>
                  <a:srgbClr val="330066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330066"/>
                </a:solidFill>
                <a:latin typeface="Arial Rounded MT Bold"/>
                <a:cs typeface="Arial Rounded MT Bold"/>
              </a:rPr>
              <a:t>(delta)</a:t>
            </a:r>
            <a:endParaRPr sz="2400">
              <a:latin typeface="Arial Rounded MT Bold"/>
              <a:cs typeface="Arial Rounded MT 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939" y="218503"/>
            <a:ext cx="4392295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00FF"/>
                </a:solidFill>
              </a:rPr>
              <a:t>Redes de</a:t>
            </a:r>
            <a:r>
              <a:rPr dirty="0" spc="-100">
                <a:solidFill>
                  <a:srgbClr val="0000FF"/>
                </a:solidFill>
              </a:rPr>
              <a:t> </a:t>
            </a:r>
            <a:r>
              <a:rPr dirty="0" spc="-5">
                <a:solidFill>
                  <a:srgbClr val="0000FF"/>
                </a:solidFill>
              </a:rPr>
              <a:t>secuencia</a:t>
            </a:r>
          </a:p>
        </p:txBody>
      </p:sp>
      <p:sp>
        <p:nvSpPr>
          <p:cNvPr id="3" name="object 3"/>
          <p:cNvSpPr/>
          <p:nvPr/>
        </p:nvSpPr>
        <p:spPr>
          <a:xfrm>
            <a:off x="5715000" y="152400"/>
            <a:ext cx="2147951" cy="14177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39483" y="1026711"/>
            <a:ext cx="4814939" cy="56257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947790" y="2391028"/>
            <a:ext cx="2126615" cy="14897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594360" algn="l"/>
              </a:tabLst>
            </a:pPr>
            <a:r>
              <a:rPr dirty="0" sz="2400" spc="-20">
                <a:solidFill>
                  <a:srgbClr val="0000FF"/>
                </a:solidFill>
                <a:latin typeface="Arial Rounded MT Bold"/>
                <a:cs typeface="Arial Rounded MT Bold"/>
              </a:rPr>
              <a:t>Redes  </a:t>
            </a:r>
            <a:r>
              <a:rPr dirty="0" sz="2400" spc="-5">
                <a:solidFill>
                  <a:srgbClr val="0000FF"/>
                </a:solidFill>
                <a:latin typeface="Arial Rounded MT Bold"/>
                <a:cs typeface="Arial Rounded MT Bold"/>
              </a:rPr>
              <a:t>desacopladas  </a:t>
            </a:r>
            <a:r>
              <a:rPr dirty="0" sz="2400">
                <a:solidFill>
                  <a:srgbClr val="0000FF"/>
                </a:solidFill>
                <a:latin typeface="Arial Rounded MT Bold"/>
                <a:cs typeface="Arial Rounded MT Bold"/>
              </a:rPr>
              <a:t>de	se</a:t>
            </a:r>
            <a:r>
              <a:rPr dirty="0" sz="2400" spc="-15">
                <a:solidFill>
                  <a:srgbClr val="0000FF"/>
                </a:solidFill>
                <a:latin typeface="Arial Rounded MT Bold"/>
                <a:cs typeface="Arial Rounded MT Bold"/>
              </a:rPr>
              <a:t>c</a:t>
            </a:r>
            <a:r>
              <a:rPr dirty="0" sz="2400" spc="-10">
                <a:solidFill>
                  <a:srgbClr val="0000FF"/>
                </a:solidFill>
                <a:latin typeface="Arial Rounded MT Bold"/>
                <a:cs typeface="Arial Rounded MT Bold"/>
              </a:rPr>
              <a:t>u</a:t>
            </a:r>
            <a:r>
              <a:rPr dirty="0" sz="2400" spc="10">
                <a:solidFill>
                  <a:srgbClr val="0000FF"/>
                </a:solidFill>
                <a:latin typeface="Arial Rounded MT Bold"/>
                <a:cs typeface="Arial Rounded MT Bold"/>
              </a:rPr>
              <a:t>e</a:t>
            </a:r>
            <a:r>
              <a:rPr dirty="0" sz="2400" spc="-10">
                <a:solidFill>
                  <a:srgbClr val="0000FF"/>
                </a:solidFill>
                <a:latin typeface="Arial Rounded MT Bold"/>
                <a:cs typeface="Arial Rounded MT Bold"/>
              </a:rPr>
              <a:t>n</a:t>
            </a:r>
            <a:r>
              <a:rPr dirty="0" sz="2400" spc="-5">
                <a:solidFill>
                  <a:srgbClr val="0000FF"/>
                </a:solidFill>
                <a:latin typeface="Arial Rounded MT Bold"/>
                <a:cs typeface="Arial Rounded MT Bold"/>
              </a:rPr>
              <a:t>cia  </a:t>
            </a:r>
            <a:r>
              <a:rPr dirty="0" sz="2400" spc="-10">
                <a:solidFill>
                  <a:srgbClr val="0000FF"/>
                </a:solidFill>
                <a:latin typeface="Arial Rounded MT Bold"/>
                <a:cs typeface="Arial Rounded MT Bold"/>
              </a:rPr>
              <a:t>012</a:t>
            </a:r>
            <a:endParaRPr sz="2400">
              <a:latin typeface="Arial Rounded MT Bold"/>
              <a:cs typeface="Arial Rounded MT 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939" y="205803"/>
            <a:ext cx="7531734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/>
              <a:t>Ejemplo </a:t>
            </a:r>
            <a:r>
              <a:rPr dirty="0" sz="3200"/>
              <a:t>de una Red de </a:t>
            </a:r>
            <a:r>
              <a:rPr dirty="0" sz="3200" spc="-5"/>
              <a:t>secuencia</a:t>
            </a:r>
            <a:r>
              <a:rPr dirty="0" sz="3200" spc="-160"/>
              <a:t> </a:t>
            </a:r>
            <a:r>
              <a:rPr dirty="0" sz="3200"/>
              <a:t>cero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1862311" y="926531"/>
            <a:ext cx="5046751" cy="57380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939" y="218503"/>
            <a:ext cx="441833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>
                <a:solidFill>
                  <a:srgbClr val="000099"/>
                </a:solidFill>
              </a:rPr>
              <a:t>Recordar</a:t>
            </a:r>
            <a:r>
              <a:rPr dirty="0" spc="-50">
                <a:solidFill>
                  <a:srgbClr val="000099"/>
                </a:solidFill>
              </a:rPr>
              <a:t> </a:t>
            </a:r>
            <a:r>
              <a:rPr dirty="0" spc="-5">
                <a:solidFill>
                  <a:srgbClr val="000099"/>
                </a:solidFill>
              </a:rPr>
              <a:t>relaciones</a:t>
            </a:r>
          </a:p>
        </p:txBody>
      </p:sp>
      <p:sp>
        <p:nvSpPr>
          <p:cNvPr id="3" name="object 3"/>
          <p:cNvSpPr/>
          <p:nvPr/>
        </p:nvSpPr>
        <p:spPr>
          <a:xfrm>
            <a:off x="228600" y="1077974"/>
            <a:ext cx="7748651" cy="57038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939" y="218503"/>
            <a:ext cx="5434965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>
                <a:solidFill>
                  <a:srgbClr val="0000FF"/>
                </a:solidFill>
              </a:rPr>
              <a:t>Impedancias</a:t>
            </a:r>
            <a:r>
              <a:rPr dirty="0" spc="-35">
                <a:solidFill>
                  <a:srgbClr val="0000FF"/>
                </a:solidFill>
              </a:rPr>
              <a:t> </a:t>
            </a:r>
            <a:r>
              <a:rPr dirty="0" spc="-5">
                <a:solidFill>
                  <a:srgbClr val="0000FF"/>
                </a:solidFill>
              </a:rPr>
              <a:t>asimétricas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781111"/>
            <a:ext cx="859472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Considerar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la </a:t>
            </a:r>
            <a:r>
              <a:rPr dirty="0" sz="2400" spc="-15">
                <a:solidFill>
                  <a:srgbClr val="000099"/>
                </a:solidFill>
                <a:latin typeface="Arial Rounded MT Bold"/>
                <a:cs typeface="Arial Rounded MT Bold"/>
              </a:rPr>
              <a:t>matriz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de impedancias ABC en caso</a:t>
            </a:r>
            <a:r>
              <a:rPr dirty="0" sz="2400" spc="10">
                <a:solidFill>
                  <a:srgbClr val="000099"/>
                </a:solidFill>
                <a:latin typeface="Arial Rounded MT Bold"/>
                <a:cs typeface="Arial Rounded MT Bold"/>
              </a:rPr>
              <a:t> </a:t>
            </a:r>
            <a:r>
              <a:rPr dirty="0" sz="2400" spc="-25">
                <a:solidFill>
                  <a:srgbClr val="000099"/>
                </a:solidFill>
                <a:latin typeface="Arial Rounded MT Bold"/>
                <a:cs typeface="Arial Rounded MT Bold"/>
              </a:rPr>
              <a:t>general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5000" y="152400"/>
            <a:ext cx="2147951" cy="14446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829392" y="2766552"/>
            <a:ext cx="173990" cy="4845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000" spc="15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77212" y="3132705"/>
            <a:ext cx="173990" cy="4845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000" spc="15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28845" y="3050344"/>
            <a:ext cx="499745" cy="4845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1750" spc="70" b="1" i="1">
                <a:latin typeface="Times New Roman"/>
                <a:cs typeface="Times New Roman"/>
              </a:rPr>
              <a:t>bc</a:t>
            </a:r>
            <a:r>
              <a:rPr dirty="0" sz="1750" spc="-120" b="1" i="1">
                <a:latin typeface="Times New Roman"/>
                <a:cs typeface="Times New Roman"/>
              </a:rPr>
              <a:t> </a:t>
            </a:r>
            <a:r>
              <a:rPr dirty="0" baseline="-12037" sz="4500" spc="22">
                <a:latin typeface="Symbol"/>
                <a:cs typeface="Symbol"/>
              </a:rPr>
              <a:t></a:t>
            </a:r>
            <a:endParaRPr baseline="-12037" sz="45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21707" y="3209907"/>
            <a:ext cx="1199515" cy="2933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30910" algn="l"/>
              </a:tabLst>
            </a:pPr>
            <a:r>
              <a:rPr dirty="0" sz="1750" spc="130" b="1" i="1">
                <a:latin typeface="Times New Roman"/>
                <a:cs typeface="Times New Roman"/>
              </a:rPr>
              <a:t>a</a:t>
            </a:r>
            <a:r>
              <a:rPr dirty="0" sz="1750" spc="10" b="1" i="1">
                <a:latin typeface="Times New Roman"/>
                <a:cs typeface="Times New Roman"/>
              </a:rPr>
              <a:t>b</a:t>
            </a:r>
            <a:r>
              <a:rPr dirty="0" sz="1750" b="1" i="1">
                <a:latin typeface="Times New Roman"/>
                <a:cs typeface="Times New Roman"/>
              </a:rPr>
              <a:t>	</a:t>
            </a:r>
            <a:r>
              <a:rPr dirty="0" sz="1750" spc="130" b="1" i="1">
                <a:latin typeface="Times New Roman"/>
                <a:cs typeface="Times New Roman"/>
              </a:rPr>
              <a:t>bb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88372" y="3210657"/>
            <a:ext cx="396875" cy="2933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50" spc="130" b="1" i="1">
                <a:latin typeface="Times New Roman"/>
                <a:cs typeface="Times New Roman"/>
              </a:rPr>
              <a:t>abc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26412" y="2476693"/>
            <a:ext cx="2814955" cy="4845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110"/>
              </a:spcBef>
              <a:tabLst>
                <a:tab pos="1163955" algn="l"/>
                <a:tab pos="2078355" algn="l"/>
              </a:tabLst>
            </a:pPr>
            <a:r>
              <a:rPr dirty="0" baseline="11111" sz="4500" spc="232">
                <a:latin typeface="Symbol"/>
                <a:cs typeface="Symbol"/>
              </a:rPr>
              <a:t></a:t>
            </a:r>
            <a:r>
              <a:rPr dirty="0" baseline="13888" sz="4500" spc="232" b="1" i="1">
                <a:latin typeface="Times New Roman"/>
                <a:cs typeface="Times New Roman"/>
              </a:rPr>
              <a:t>Z</a:t>
            </a:r>
            <a:r>
              <a:rPr dirty="0" sz="1750" spc="155" b="1" i="1">
                <a:latin typeface="Times New Roman"/>
                <a:cs typeface="Times New Roman"/>
              </a:rPr>
              <a:t>aa	</a:t>
            </a:r>
            <a:r>
              <a:rPr dirty="0" baseline="13888" sz="4500" spc="179" b="1" i="1">
                <a:latin typeface="Times New Roman"/>
                <a:cs typeface="Times New Roman"/>
              </a:rPr>
              <a:t>Z</a:t>
            </a:r>
            <a:r>
              <a:rPr dirty="0" sz="1750" spc="120" b="1" i="1">
                <a:latin typeface="Times New Roman"/>
                <a:cs typeface="Times New Roman"/>
              </a:rPr>
              <a:t>ab	</a:t>
            </a:r>
            <a:r>
              <a:rPr dirty="0" baseline="13888" sz="4500" spc="179" b="1" i="1">
                <a:latin typeface="Times New Roman"/>
                <a:cs typeface="Times New Roman"/>
              </a:rPr>
              <a:t>Z</a:t>
            </a:r>
            <a:r>
              <a:rPr dirty="0" sz="1750" spc="120" b="1" i="1">
                <a:latin typeface="Times New Roman"/>
                <a:cs typeface="Times New Roman"/>
              </a:rPr>
              <a:t>ac</a:t>
            </a:r>
            <a:r>
              <a:rPr dirty="0" sz="1750" spc="-110" b="1" i="1">
                <a:latin typeface="Times New Roman"/>
                <a:cs typeface="Times New Roman"/>
              </a:rPr>
              <a:t> </a:t>
            </a:r>
            <a:r>
              <a:rPr dirty="0" baseline="11111" sz="4500" spc="22">
                <a:latin typeface="Symbol"/>
                <a:cs typeface="Symbol"/>
              </a:rPr>
              <a:t></a:t>
            </a:r>
            <a:endParaRPr baseline="11111" sz="45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70995" y="2954225"/>
            <a:ext cx="3420745" cy="4845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  <a:tabLst>
                <a:tab pos="798195" algn="l"/>
                <a:tab pos="2219325" algn="l"/>
                <a:tab pos="3133725" algn="l"/>
              </a:tabLst>
            </a:pPr>
            <a:r>
              <a:rPr dirty="0" u="heavy" sz="3000" spc="20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dirty="0" sz="3000" spc="20" b="1" i="1">
                <a:latin typeface="Times New Roman"/>
                <a:cs typeface="Times New Roman"/>
              </a:rPr>
              <a:t>	</a:t>
            </a:r>
            <a:r>
              <a:rPr dirty="0" sz="3000" spc="20">
                <a:latin typeface="Symbol"/>
                <a:cs typeface="Symbol"/>
              </a:rPr>
              <a:t></a:t>
            </a:r>
            <a:r>
              <a:rPr dirty="0" sz="3000" spc="105">
                <a:latin typeface="Times New Roman"/>
                <a:cs typeface="Times New Roman"/>
              </a:rPr>
              <a:t> </a:t>
            </a:r>
            <a:r>
              <a:rPr dirty="0" baseline="27777" sz="4500" spc="22">
                <a:latin typeface="Symbol"/>
                <a:cs typeface="Symbol"/>
              </a:rPr>
              <a:t></a:t>
            </a:r>
            <a:r>
              <a:rPr dirty="0" baseline="27777" sz="4500" spc="-719">
                <a:latin typeface="Times New Roman"/>
                <a:cs typeface="Times New Roman"/>
              </a:rPr>
              <a:t> </a:t>
            </a:r>
            <a:r>
              <a:rPr dirty="0" sz="3000" spc="20" b="1" i="1">
                <a:latin typeface="Times New Roman"/>
                <a:cs typeface="Times New Roman"/>
              </a:rPr>
              <a:t>Z	Z	Z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98876" y="3628560"/>
            <a:ext cx="5662295" cy="121221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110"/>
              </a:spcBef>
              <a:tabLst>
                <a:tab pos="1195070" algn="l"/>
                <a:tab pos="2112645" algn="l"/>
              </a:tabLst>
            </a:pPr>
            <a:r>
              <a:rPr dirty="0" baseline="18518" sz="4500" spc="-855">
                <a:latin typeface="Symbol"/>
                <a:cs typeface="Symbol"/>
              </a:rPr>
              <a:t></a:t>
            </a:r>
            <a:r>
              <a:rPr dirty="0" sz="3000" spc="-570">
                <a:latin typeface="Symbol"/>
                <a:cs typeface="Symbol"/>
              </a:rPr>
              <a:t></a:t>
            </a:r>
            <a:r>
              <a:rPr dirty="0" sz="3000" spc="-450">
                <a:latin typeface="Times New Roman"/>
                <a:cs typeface="Times New Roman"/>
              </a:rPr>
              <a:t> </a:t>
            </a:r>
            <a:r>
              <a:rPr dirty="0" baseline="14814" sz="4500" spc="179" b="1" i="1">
                <a:latin typeface="Times New Roman"/>
                <a:cs typeface="Times New Roman"/>
              </a:rPr>
              <a:t>Z</a:t>
            </a:r>
            <a:r>
              <a:rPr dirty="0" baseline="1587" sz="2625" spc="179" b="1" i="1">
                <a:latin typeface="Times New Roman"/>
                <a:cs typeface="Times New Roman"/>
              </a:rPr>
              <a:t>ac	</a:t>
            </a:r>
            <a:r>
              <a:rPr dirty="0" baseline="14814" sz="4500" spc="179" b="1" i="1">
                <a:latin typeface="Times New Roman"/>
                <a:cs typeface="Times New Roman"/>
              </a:rPr>
              <a:t>Z</a:t>
            </a:r>
            <a:r>
              <a:rPr dirty="0" baseline="1587" sz="2625" spc="179" b="1" i="1">
                <a:latin typeface="Times New Roman"/>
                <a:cs typeface="Times New Roman"/>
              </a:rPr>
              <a:t>bc	</a:t>
            </a:r>
            <a:r>
              <a:rPr dirty="0" baseline="14814" sz="4500" spc="104" b="1" i="1">
                <a:latin typeface="Times New Roman"/>
                <a:cs typeface="Times New Roman"/>
              </a:rPr>
              <a:t>Z</a:t>
            </a:r>
            <a:r>
              <a:rPr dirty="0" baseline="1587" sz="2625" spc="104" b="1" i="1">
                <a:latin typeface="Times New Roman"/>
                <a:cs typeface="Times New Roman"/>
              </a:rPr>
              <a:t>cc</a:t>
            </a:r>
            <a:r>
              <a:rPr dirty="0" baseline="1587" sz="2625" spc="195" b="1" i="1">
                <a:latin typeface="Times New Roman"/>
                <a:cs typeface="Times New Roman"/>
              </a:rPr>
              <a:t> </a:t>
            </a:r>
            <a:r>
              <a:rPr dirty="0" baseline="18518" sz="4500" spc="-855">
                <a:latin typeface="Symbol"/>
                <a:cs typeface="Symbol"/>
              </a:rPr>
              <a:t></a:t>
            </a:r>
            <a:r>
              <a:rPr dirty="0" sz="3000" spc="-570">
                <a:latin typeface="Symbol"/>
                <a:cs typeface="Symbol"/>
              </a:rPr>
              <a:t></a:t>
            </a:r>
            <a:endParaRPr sz="3000">
              <a:latin typeface="Symbol"/>
              <a:cs typeface="Symbol"/>
            </a:endParaRPr>
          </a:p>
          <a:p>
            <a:pPr marL="38100">
              <a:lnSpc>
                <a:spcPct val="100000"/>
              </a:lnSpc>
              <a:spcBef>
                <a:spcPts val="2850"/>
              </a:spcBef>
            </a:pP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(impedancias </a:t>
            </a:r>
            <a:r>
              <a:rPr dirty="0" sz="2400" spc="-15">
                <a:solidFill>
                  <a:srgbClr val="000099"/>
                </a:solidFill>
                <a:latin typeface="Arial Rounded MT Bold"/>
                <a:cs typeface="Arial Rounded MT Bold"/>
              </a:rPr>
              <a:t>propias)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de</a:t>
            </a:r>
            <a:r>
              <a:rPr dirty="0" sz="2400" spc="65">
                <a:solidFill>
                  <a:srgbClr val="000099"/>
                </a:solidFill>
                <a:latin typeface="Arial Rounded MT Bold"/>
                <a:cs typeface="Arial Rounded MT Bold"/>
              </a:rPr>
              <a:t>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la </a:t>
            </a:r>
            <a:r>
              <a:rPr dirty="0" sz="2400" spc="-20">
                <a:solidFill>
                  <a:srgbClr val="000099"/>
                </a:solidFill>
                <a:latin typeface="Arial Rounded MT Bold"/>
                <a:cs typeface="Arial Rounded MT Bold"/>
              </a:rPr>
              <a:t>diagonal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1140" y="4449127"/>
            <a:ext cx="2784475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2740" indent="-32004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32740" algn="l"/>
              </a:tabLst>
            </a:pP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Los términos</a:t>
            </a:r>
            <a:r>
              <a:rPr dirty="0" sz="2400" spc="25">
                <a:solidFill>
                  <a:srgbClr val="000099"/>
                </a:solidFill>
                <a:latin typeface="Arial Rounded MT Bold"/>
                <a:cs typeface="Arial Rounded MT Bold"/>
              </a:rPr>
              <a:t> </a:t>
            </a:r>
            <a:r>
              <a:rPr dirty="0" sz="2400" spc="5">
                <a:solidFill>
                  <a:srgbClr val="000099"/>
                </a:solidFill>
                <a:latin typeface="Arial Rounded MT Bold"/>
                <a:cs typeface="Arial Rounded MT Bold"/>
              </a:rPr>
              <a:t>Zii</a:t>
            </a:r>
            <a:endParaRPr sz="2400">
              <a:latin typeface="Arial Rounded MT Bold"/>
              <a:cs typeface="Arial Rounded MT Bold"/>
            </a:endParaRPr>
          </a:p>
          <a:p>
            <a:pPr marL="12700">
              <a:lnSpc>
                <a:spcPct val="100000"/>
              </a:lnSpc>
            </a:pP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son</a:t>
            </a:r>
            <a:r>
              <a:rPr dirty="0" sz="2400" spc="-20">
                <a:solidFill>
                  <a:srgbClr val="000099"/>
                </a:solidFill>
                <a:latin typeface="Arial Rounded MT Bold"/>
                <a:cs typeface="Arial Rounded MT Bold"/>
              </a:rPr>
              <a:t> </a:t>
            </a:r>
            <a:r>
              <a:rPr dirty="0" sz="2400" spc="-15">
                <a:solidFill>
                  <a:srgbClr val="000099"/>
                </a:solidFill>
                <a:latin typeface="Arial Rounded MT Bold"/>
                <a:cs typeface="Arial Rounded MT Bold"/>
              </a:rPr>
              <a:t>diferentes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1140" y="5363845"/>
            <a:ext cx="8610600" cy="13068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2740" indent="-32004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32740" algn="l"/>
                <a:tab pos="1016000" algn="l"/>
                <a:tab pos="2473960" algn="l"/>
                <a:tab pos="4620895" algn="l"/>
                <a:tab pos="5144770" algn="l"/>
                <a:tab pos="6460490" algn="l"/>
                <a:tab pos="7809865" algn="l"/>
                <a:tab pos="8330565" algn="l"/>
              </a:tabLst>
            </a:pPr>
            <a:r>
              <a:rPr dirty="0" sz="2400" spc="-15">
                <a:solidFill>
                  <a:srgbClr val="000099"/>
                </a:solidFill>
                <a:latin typeface="Arial Rounded MT Bold"/>
                <a:cs typeface="Arial Rounded MT Bold"/>
              </a:rPr>
              <a:t>Lo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s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	</a:t>
            </a: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t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érmi</a:t>
            </a: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n</a:t>
            </a:r>
            <a:r>
              <a:rPr dirty="0" sz="2400" spc="-15">
                <a:solidFill>
                  <a:srgbClr val="000099"/>
                </a:solidFill>
                <a:latin typeface="Arial Rounded MT Bold"/>
                <a:cs typeface="Arial Rounded MT Bold"/>
              </a:rPr>
              <a:t>o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s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	</a:t>
            </a: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(</a:t>
            </a:r>
            <a:r>
              <a:rPr dirty="0" sz="2400" spc="5">
                <a:solidFill>
                  <a:srgbClr val="000099"/>
                </a:solidFill>
                <a:latin typeface="Arial Rounded MT Bold"/>
                <a:cs typeface="Arial Rounded MT Bold"/>
              </a:rPr>
              <a:t>i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m</a:t>
            </a: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p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e</a:t>
            </a:r>
            <a:r>
              <a:rPr dirty="0" sz="2400" spc="-15">
                <a:solidFill>
                  <a:srgbClr val="000099"/>
                </a:solidFill>
                <a:latin typeface="Arial Rounded MT Bold"/>
                <a:cs typeface="Arial Rounded MT Bold"/>
              </a:rPr>
              <a:t>d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ancia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s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	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d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e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	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a</a:t>
            </a:r>
            <a:r>
              <a:rPr dirty="0" sz="2400" spc="-15">
                <a:solidFill>
                  <a:srgbClr val="000099"/>
                </a:solidFill>
                <a:latin typeface="Arial Rounded MT Bold"/>
                <a:cs typeface="Arial Rounded MT Bold"/>
              </a:rPr>
              <a:t>co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pl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e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s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	</a:t>
            </a:r>
            <a:r>
              <a:rPr dirty="0" sz="2400" spc="-50">
                <a:solidFill>
                  <a:srgbClr val="000099"/>
                </a:solidFill>
                <a:latin typeface="Arial Rounded MT Bold"/>
                <a:cs typeface="Arial Rounded MT Bold"/>
              </a:rPr>
              <a:t>m</a:t>
            </a:r>
            <a:r>
              <a:rPr dirty="0" sz="2400" spc="5">
                <a:solidFill>
                  <a:srgbClr val="000099"/>
                </a:solidFill>
                <a:latin typeface="Arial Rounded MT Bold"/>
                <a:cs typeface="Arial Rounded MT Bold"/>
              </a:rPr>
              <a:t>u</a:t>
            </a: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t</a:t>
            </a:r>
            <a:r>
              <a:rPr dirty="0" sz="2400" spc="5">
                <a:solidFill>
                  <a:srgbClr val="000099"/>
                </a:solidFill>
                <a:latin typeface="Arial Rounded MT Bold"/>
                <a:cs typeface="Arial Rounded MT Bold"/>
              </a:rPr>
              <a:t>u</a:t>
            </a:r>
            <a:r>
              <a:rPr dirty="0" sz="2400" spc="-15">
                <a:solidFill>
                  <a:srgbClr val="000099"/>
                </a:solidFill>
                <a:latin typeface="Arial Rounded MT Bold"/>
                <a:cs typeface="Arial Rounded MT Bold"/>
              </a:rPr>
              <a:t>o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s)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	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d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e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	</a:t>
            </a:r>
            <a:r>
              <a:rPr dirty="0" sz="2400" spc="5">
                <a:solidFill>
                  <a:srgbClr val="000099"/>
                </a:solidFill>
                <a:latin typeface="Arial Rounded MT Bold"/>
                <a:cs typeface="Arial Rounded MT Bold"/>
              </a:rPr>
              <a:t>la</a:t>
            </a:r>
            <a:endParaRPr sz="2400">
              <a:latin typeface="Arial Rounded MT Bold"/>
              <a:cs typeface="Arial Rounded MT Bold"/>
            </a:endParaRPr>
          </a:p>
          <a:p>
            <a:pPr marL="12700">
              <a:lnSpc>
                <a:spcPct val="100000"/>
              </a:lnSpc>
            </a:pPr>
            <a:r>
              <a:rPr dirty="0" sz="2400" spc="-20">
                <a:solidFill>
                  <a:srgbClr val="000099"/>
                </a:solidFill>
                <a:latin typeface="Arial Rounded MT Bold"/>
                <a:cs typeface="Arial Rounded MT Bold"/>
              </a:rPr>
              <a:t>diagonal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son </a:t>
            </a:r>
            <a:r>
              <a:rPr dirty="0" sz="2400" spc="-15">
                <a:solidFill>
                  <a:srgbClr val="000099"/>
                </a:solidFill>
                <a:latin typeface="Arial Rounded MT Bold"/>
                <a:cs typeface="Arial Rounded MT Bold"/>
              </a:rPr>
              <a:t>diferentes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de</a:t>
            </a:r>
            <a:r>
              <a:rPr dirty="0" sz="2400" spc="60">
                <a:solidFill>
                  <a:srgbClr val="000099"/>
                </a:solidFill>
                <a:latin typeface="Arial Rounded MT Bold"/>
                <a:cs typeface="Arial Rounded MT Bold"/>
              </a:rPr>
              <a:t>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0</a:t>
            </a:r>
            <a:endParaRPr sz="2400">
              <a:latin typeface="Arial Rounded MT Bold"/>
              <a:cs typeface="Arial Rounded MT Bold"/>
            </a:endParaRPr>
          </a:p>
          <a:p>
            <a:pPr marL="330200" indent="-317500">
              <a:lnSpc>
                <a:spcPct val="100000"/>
              </a:lnSpc>
              <a:spcBef>
                <a:spcPts val="1445"/>
              </a:spcBef>
              <a:buFont typeface="Wingdings"/>
              <a:buChar char=""/>
              <a:tabLst>
                <a:tab pos="330200" algn="l"/>
              </a:tabLst>
            </a:pP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Los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acoples </a:t>
            </a:r>
            <a:r>
              <a:rPr dirty="0" sz="2400" spc="-20">
                <a:solidFill>
                  <a:srgbClr val="000099"/>
                </a:solidFill>
                <a:latin typeface="Arial Rounded MT Bold"/>
                <a:cs typeface="Arial Rounded MT Bold"/>
              </a:rPr>
              <a:t>mutuos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son</a:t>
            </a:r>
            <a:r>
              <a:rPr dirty="0" sz="2400" spc="110">
                <a:solidFill>
                  <a:srgbClr val="000099"/>
                </a:solidFill>
                <a:latin typeface="Arial Rounded MT Bold"/>
                <a:cs typeface="Arial Rounded MT Bold"/>
              </a:rPr>
              <a:t> </a:t>
            </a:r>
            <a:r>
              <a:rPr dirty="0" sz="2400" spc="-15">
                <a:solidFill>
                  <a:srgbClr val="000099"/>
                </a:solidFill>
                <a:latin typeface="Arial Rounded MT Bold"/>
                <a:cs typeface="Arial Rounded MT Bold"/>
              </a:rPr>
              <a:t>diferentes</a:t>
            </a:r>
            <a:endParaRPr sz="2400">
              <a:latin typeface="Arial Rounded MT Bold"/>
              <a:cs typeface="Arial Rounded MT Bol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939" y="218503"/>
            <a:ext cx="5434965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>
                <a:solidFill>
                  <a:srgbClr val="7D9CE8"/>
                </a:solidFill>
              </a:rPr>
              <a:t>Impedancias</a:t>
            </a:r>
            <a:r>
              <a:rPr dirty="0" spc="-35">
                <a:solidFill>
                  <a:srgbClr val="7D9CE8"/>
                </a:solidFill>
              </a:rPr>
              <a:t> </a:t>
            </a:r>
            <a:r>
              <a:rPr dirty="0" spc="-5">
                <a:solidFill>
                  <a:srgbClr val="7D9CE8"/>
                </a:solidFill>
              </a:rPr>
              <a:t>asimétricas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781111"/>
            <a:ext cx="683450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Calculando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las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impedancias de </a:t>
            </a: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secuencia</a:t>
            </a:r>
            <a:r>
              <a:rPr dirty="0" sz="2400" spc="15">
                <a:solidFill>
                  <a:srgbClr val="000099"/>
                </a:solidFill>
                <a:latin typeface="Arial Rounded MT Bold"/>
                <a:cs typeface="Arial Rounded MT Bold"/>
              </a:rPr>
              <a:t> </a:t>
            </a: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012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67352" y="5264203"/>
            <a:ext cx="229235" cy="0"/>
          </a:xfrm>
          <a:custGeom>
            <a:avLst/>
            <a:gdLst/>
            <a:ahLst/>
            <a:cxnLst/>
            <a:rect l="l" t="t" r="r" b="b"/>
            <a:pathLst>
              <a:path w="229234" h="0">
                <a:moveTo>
                  <a:pt x="0" y="0"/>
                </a:moveTo>
                <a:lnTo>
                  <a:pt x="228852" y="0"/>
                </a:lnTo>
              </a:path>
            </a:pathLst>
          </a:custGeom>
          <a:ln w="16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7833507" y="5151366"/>
            <a:ext cx="171450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000" spc="-5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33507" y="5639946"/>
            <a:ext cx="171450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000" spc="-5">
                <a:latin typeface="Symbol"/>
                <a:cs typeface="Symbol"/>
              </a:rPr>
              <a:t>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21190" y="5151366"/>
            <a:ext cx="349250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000" spc="240">
                <a:latin typeface="Symbol"/>
                <a:cs typeface="Symbol"/>
              </a:rPr>
              <a:t></a:t>
            </a:r>
            <a:r>
              <a:rPr dirty="0" sz="3000" spc="-5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54699" y="5639946"/>
            <a:ext cx="171450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000" spc="-5">
                <a:latin typeface="Symbol"/>
                <a:cs typeface="Symbol"/>
              </a:rPr>
              <a:t>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08660" y="2984943"/>
            <a:ext cx="171450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000" spc="-5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29655" y="3350632"/>
            <a:ext cx="171450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000" spc="-5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09264" y="3267657"/>
            <a:ext cx="496570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750" spc="55" b="1">
                <a:latin typeface="Times New Roman"/>
                <a:cs typeface="Times New Roman"/>
              </a:rPr>
              <a:t>12</a:t>
            </a:r>
            <a:r>
              <a:rPr dirty="0" sz="1750" spc="-195" b="1">
                <a:latin typeface="Times New Roman"/>
                <a:cs typeface="Times New Roman"/>
              </a:rPr>
              <a:t> </a:t>
            </a:r>
            <a:r>
              <a:rPr dirty="0" baseline="-12037" sz="4500" spc="-7">
                <a:latin typeface="Symbol"/>
                <a:cs typeface="Symbol"/>
              </a:rPr>
              <a:t></a:t>
            </a:r>
            <a:endParaRPr baseline="-12037" sz="45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05779" y="3426802"/>
            <a:ext cx="136525" cy="2933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50" spc="-5" b="1">
                <a:latin typeface="Times New Roman"/>
                <a:cs typeface="Times New Roman"/>
              </a:rPr>
              <a:t>1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57452" y="3426802"/>
            <a:ext cx="278130" cy="2933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50" spc="114" b="1">
                <a:latin typeface="Times New Roman"/>
                <a:cs typeface="Times New Roman"/>
              </a:rPr>
              <a:t>10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42426" y="3423716"/>
            <a:ext cx="404495" cy="2933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50" spc="114" b="1">
                <a:latin typeface="Times New Roman"/>
                <a:cs typeface="Times New Roman"/>
              </a:rPr>
              <a:t>012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89202" y="5517030"/>
            <a:ext cx="528955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000" spc="245">
                <a:latin typeface="Symbol"/>
                <a:cs typeface="Symbol"/>
              </a:rPr>
              <a:t></a:t>
            </a:r>
            <a:r>
              <a:rPr dirty="0" sz="3000" spc="-90">
                <a:latin typeface="Symbol"/>
                <a:cs typeface="Symbol"/>
              </a:rPr>
              <a:t></a:t>
            </a:r>
            <a:r>
              <a:rPr dirty="0" baseline="-3703" sz="4500" spc="-7" b="1">
                <a:latin typeface="Times New Roman"/>
                <a:cs typeface="Times New Roman"/>
              </a:rPr>
              <a:t>1</a:t>
            </a:r>
            <a:endParaRPr baseline="-3703" sz="45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63802" y="4785677"/>
            <a:ext cx="579755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3000" spc="50">
                <a:latin typeface="Symbol"/>
                <a:cs typeface="Symbol"/>
              </a:rPr>
              <a:t></a:t>
            </a:r>
            <a:r>
              <a:rPr dirty="0" baseline="-26851" sz="4500" spc="75" b="1">
                <a:latin typeface="Times New Roman"/>
                <a:cs typeface="Times New Roman"/>
              </a:rPr>
              <a:t>1</a:t>
            </a:r>
            <a:endParaRPr baseline="-26851" sz="45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54699" y="5517030"/>
            <a:ext cx="352425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000" spc="-85">
                <a:latin typeface="Symbol"/>
                <a:cs typeface="Symbol"/>
              </a:rPr>
              <a:t></a:t>
            </a:r>
            <a:r>
              <a:rPr dirty="0" baseline="-3703" sz="4500" spc="-7" b="1">
                <a:latin typeface="Times New Roman"/>
                <a:cs typeface="Times New Roman"/>
              </a:rPr>
              <a:t>1</a:t>
            </a:r>
            <a:endParaRPr baseline="-3703" sz="45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55303" y="5151366"/>
            <a:ext cx="496570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16666" sz="4500" spc="-7" b="1">
                <a:latin typeface="Times New Roman"/>
                <a:cs typeface="Times New Roman"/>
              </a:rPr>
              <a:t>3</a:t>
            </a:r>
            <a:r>
              <a:rPr dirty="0" baseline="-16666" sz="4500" spc="-240" b="1">
                <a:latin typeface="Times New Roman"/>
                <a:cs typeface="Times New Roman"/>
              </a:rPr>
              <a:t> </a:t>
            </a:r>
            <a:r>
              <a:rPr dirty="0" sz="3000" spc="-5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16229" y="4970049"/>
            <a:ext cx="1016000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3000" spc="-5">
                <a:latin typeface="Symbol"/>
                <a:cs typeface="Symbol"/>
              </a:rPr>
              <a:t></a:t>
            </a:r>
            <a:r>
              <a:rPr dirty="0" sz="3000" spc="-5">
                <a:latin typeface="Times New Roman"/>
                <a:cs typeface="Times New Roman"/>
              </a:rPr>
              <a:t> </a:t>
            </a:r>
            <a:r>
              <a:rPr dirty="0" baseline="36111" sz="4500" spc="-7" b="1">
                <a:latin typeface="Times New Roman"/>
                <a:cs typeface="Times New Roman"/>
              </a:rPr>
              <a:t>1</a:t>
            </a:r>
            <a:r>
              <a:rPr dirty="0" baseline="36111" sz="4500" spc="157" b="1">
                <a:latin typeface="Times New Roman"/>
                <a:cs typeface="Times New Roman"/>
              </a:rPr>
              <a:t> </a:t>
            </a:r>
            <a:r>
              <a:rPr dirty="0" baseline="26851" sz="4500" spc="-67">
                <a:latin typeface="Symbol"/>
                <a:cs typeface="Symbol"/>
              </a:rPr>
              <a:t></a:t>
            </a:r>
            <a:r>
              <a:rPr dirty="0" sz="3000" spc="-45" b="1">
                <a:latin typeface="Times New Roman"/>
                <a:cs typeface="Times New Roman"/>
              </a:rPr>
              <a:t>1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427522" y="5371825"/>
            <a:ext cx="603250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5000" sz="4500" spc="179" b="1" i="1">
                <a:latin typeface="Times New Roman"/>
                <a:cs typeface="Times New Roman"/>
              </a:rPr>
              <a:t>a</a:t>
            </a:r>
            <a:r>
              <a:rPr dirty="0" sz="1750" spc="120" b="1">
                <a:latin typeface="Times New Roman"/>
                <a:cs typeface="Times New Roman"/>
              </a:rPr>
              <a:t>2</a:t>
            </a:r>
            <a:r>
              <a:rPr dirty="0" sz="1750" spc="-114" b="1">
                <a:latin typeface="Times New Roman"/>
                <a:cs typeface="Times New Roman"/>
              </a:rPr>
              <a:t> </a:t>
            </a:r>
            <a:r>
              <a:rPr dirty="0" baseline="-21296" sz="4500" spc="-7">
                <a:latin typeface="Symbol"/>
                <a:cs typeface="Symbol"/>
              </a:rPr>
              <a:t></a:t>
            </a:r>
            <a:endParaRPr baseline="-21296" sz="450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510912" y="4785677"/>
            <a:ext cx="519430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6851" sz="4500" spc="-7" b="1" i="1">
                <a:latin typeface="Times New Roman"/>
                <a:cs typeface="Times New Roman"/>
              </a:rPr>
              <a:t>a</a:t>
            </a:r>
            <a:r>
              <a:rPr dirty="0" baseline="-26851" sz="4500" spc="30" b="1" i="1">
                <a:latin typeface="Times New Roman"/>
                <a:cs typeface="Times New Roman"/>
              </a:rPr>
              <a:t> </a:t>
            </a:r>
            <a:r>
              <a:rPr dirty="0" sz="3000" spc="-5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369738" y="4856233"/>
            <a:ext cx="264795" cy="1170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9050" marR="5080" indent="-6985">
              <a:lnSpc>
                <a:spcPct val="125200"/>
              </a:lnSpc>
              <a:spcBef>
                <a:spcPts val="95"/>
              </a:spcBef>
            </a:pPr>
            <a:r>
              <a:rPr dirty="0" sz="3000" spc="-5" b="1" i="1">
                <a:latin typeface="Times New Roman"/>
                <a:cs typeface="Times New Roman"/>
              </a:rPr>
              <a:t>Z </a:t>
            </a:r>
            <a:r>
              <a:rPr dirty="0" sz="3000" spc="-5" b="1" i="1">
                <a:latin typeface="Times New Roman"/>
                <a:cs typeface="Times New Roman"/>
              </a:rPr>
              <a:t> Z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924214" y="5542379"/>
            <a:ext cx="916940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000" spc="-5" b="1" i="1">
                <a:latin typeface="Times New Roman"/>
                <a:cs typeface="Times New Roman"/>
              </a:rPr>
              <a:t>a </a:t>
            </a:r>
            <a:r>
              <a:rPr dirty="0" baseline="3703" sz="4500" spc="179">
                <a:latin typeface="Symbol"/>
                <a:cs typeface="Symbol"/>
              </a:rPr>
              <a:t></a:t>
            </a:r>
            <a:r>
              <a:rPr dirty="0" baseline="3703" sz="4500" spc="-667">
                <a:latin typeface="Times New Roman"/>
                <a:cs typeface="Times New Roman"/>
              </a:rPr>
              <a:t> </a:t>
            </a:r>
            <a:r>
              <a:rPr dirty="0" sz="3000" spc="-5" b="1" i="1">
                <a:latin typeface="Times New Roman"/>
                <a:cs typeface="Times New Roman"/>
              </a:rPr>
              <a:t>Z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862334" y="3844610"/>
            <a:ext cx="1656080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  <a:tabLst>
                <a:tab pos="989965" algn="l"/>
              </a:tabLst>
            </a:pPr>
            <a:r>
              <a:rPr dirty="0" baseline="14814" sz="4500" spc="150" b="1" i="1">
                <a:latin typeface="Times New Roman"/>
                <a:cs typeface="Times New Roman"/>
              </a:rPr>
              <a:t>Z</a:t>
            </a:r>
            <a:r>
              <a:rPr dirty="0" baseline="1587" sz="2625" spc="150" b="1">
                <a:latin typeface="Times New Roman"/>
                <a:cs typeface="Times New Roman"/>
              </a:rPr>
              <a:t>21	</a:t>
            </a:r>
            <a:r>
              <a:rPr dirty="0" baseline="14814" sz="4500" spc="142" b="1" i="1">
                <a:latin typeface="Times New Roman"/>
                <a:cs typeface="Times New Roman"/>
              </a:rPr>
              <a:t>Z</a:t>
            </a:r>
            <a:r>
              <a:rPr dirty="0" baseline="1587" sz="2625" spc="142" b="1">
                <a:latin typeface="Times New Roman"/>
                <a:cs typeface="Times New Roman"/>
              </a:rPr>
              <a:t>2</a:t>
            </a:r>
            <a:r>
              <a:rPr dirty="0" baseline="1587" sz="2625" spc="427" b="1">
                <a:latin typeface="Times New Roman"/>
                <a:cs typeface="Times New Roman"/>
              </a:rPr>
              <a:t> </a:t>
            </a:r>
            <a:r>
              <a:rPr dirty="0" baseline="18518" sz="4500" spc="-869">
                <a:latin typeface="Symbol"/>
                <a:cs typeface="Symbol"/>
              </a:rPr>
              <a:t></a:t>
            </a:r>
            <a:r>
              <a:rPr dirty="0" sz="3000" spc="-580">
                <a:latin typeface="Symbol"/>
                <a:cs typeface="Symbol"/>
              </a:rPr>
              <a:t>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804255" y="3844610"/>
            <a:ext cx="763905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18518" sz="4500" spc="-150">
                <a:latin typeface="Symbol"/>
                <a:cs typeface="Symbol"/>
              </a:rPr>
              <a:t></a:t>
            </a:r>
            <a:r>
              <a:rPr dirty="0" sz="3000" spc="-100">
                <a:latin typeface="Symbol"/>
                <a:cs typeface="Symbol"/>
              </a:rPr>
              <a:t></a:t>
            </a:r>
            <a:r>
              <a:rPr dirty="0" baseline="14814" sz="4500" spc="-150" b="1" i="1">
                <a:latin typeface="Times New Roman"/>
                <a:cs typeface="Times New Roman"/>
              </a:rPr>
              <a:t>Z</a:t>
            </a:r>
            <a:r>
              <a:rPr dirty="0" baseline="1587" sz="2625" spc="-150" b="1">
                <a:latin typeface="Times New Roman"/>
                <a:cs typeface="Times New Roman"/>
              </a:rPr>
              <a:t>20</a:t>
            </a:r>
            <a:endParaRPr baseline="1587" sz="2625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863901" y="2695333"/>
            <a:ext cx="1654810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  <a:tabLst>
                <a:tab pos="935355" algn="l"/>
              </a:tabLst>
            </a:pPr>
            <a:r>
              <a:rPr dirty="0" baseline="13888" sz="4500" spc="135" b="1" i="1">
                <a:latin typeface="Times New Roman"/>
                <a:cs typeface="Times New Roman"/>
              </a:rPr>
              <a:t>Z</a:t>
            </a:r>
            <a:r>
              <a:rPr dirty="0" sz="1750" spc="90" b="1">
                <a:latin typeface="Times New Roman"/>
                <a:cs typeface="Times New Roman"/>
              </a:rPr>
              <a:t>01	</a:t>
            </a:r>
            <a:r>
              <a:rPr dirty="0" baseline="13888" sz="4500" spc="135" b="1" i="1">
                <a:latin typeface="Times New Roman"/>
                <a:cs typeface="Times New Roman"/>
              </a:rPr>
              <a:t>Z</a:t>
            </a:r>
            <a:r>
              <a:rPr dirty="0" sz="1750" spc="90" b="1">
                <a:latin typeface="Times New Roman"/>
                <a:cs typeface="Times New Roman"/>
              </a:rPr>
              <a:t>02</a:t>
            </a:r>
            <a:r>
              <a:rPr dirty="0" sz="1750" spc="-229" b="1">
                <a:latin typeface="Times New Roman"/>
                <a:cs typeface="Times New Roman"/>
              </a:rPr>
              <a:t> </a:t>
            </a:r>
            <a:r>
              <a:rPr dirty="0" baseline="11111" sz="4500" spc="-7">
                <a:latin typeface="Symbol"/>
                <a:cs typeface="Symbol"/>
              </a:rPr>
              <a:t></a:t>
            </a:r>
            <a:endParaRPr baseline="11111" sz="450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804255" y="2599919"/>
            <a:ext cx="675640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777" sz="4500" spc="-7">
                <a:latin typeface="Symbol"/>
                <a:cs typeface="Symbol"/>
              </a:rPr>
              <a:t></a:t>
            </a:r>
            <a:r>
              <a:rPr dirty="0" baseline="-2777" sz="4500" spc="-187">
                <a:latin typeface="Times New Roman"/>
                <a:cs typeface="Times New Roman"/>
              </a:rPr>
              <a:t> </a:t>
            </a:r>
            <a:r>
              <a:rPr dirty="0" sz="3000" spc="80" b="1" i="1">
                <a:latin typeface="Times New Roman"/>
                <a:cs typeface="Times New Roman"/>
              </a:rPr>
              <a:t>Z</a:t>
            </a:r>
            <a:r>
              <a:rPr dirty="0" baseline="-23809" sz="2625" spc="120" b="1">
                <a:latin typeface="Times New Roman"/>
                <a:cs typeface="Times New Roman"/>
              </a:rPr>
              <a:t>0</a:t>
            </a:r>
            <a:endParaRPr baseline="-23809" sz="2625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146348" y="3172401"/>
            <a:ext cx="2928620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  <a:tabLst>
                <a:tab pos="1828800" algn="l"/>
                <a:tab pos="2657475" algn="l"/>
              </a:tabLst>
            </a:pP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dirty="0" sz="3000" spc="-5" b="1" i="1">
                <a:latin typeface="Times New Roman"/>
                <a:cs typeface="Times New Roman"/>
              </a:rPr>
              <a:t> </a:t>
            </a:r>
            <a:r>
              <a:rPr dirty="0" sz="3000" spc="-5">
                <a:latin typeface="Symbol"/>
                <a:cs typeface="Symbol"/>
              </a:rPr>
              <a:t></a:t>
            </a:r>
            <a:r>
              <a:rPr dirty="0" sz="3000" spc="-60">
                <a:latin typeface="Times New Roman"/>
                <a:cs typeface="Times New Roman"/>
              </a:rPr>
              <a:t> </a:t>
            </a:r>
            <a:r>
              <a:rPr dirty="0" baseline="27777" sz="4500" spc="-7">
                <a:latin typeface="Symbol"/>
                <a:cs typeface="Symbol"/>
              </a:rPr>
              <a:t></a:t>
            </a:r>
            <a:r>
              <a:rPr dirty="0" baseline="27777" sz="4500" spc="-675">
                <a:latin typeface="Times New Roman"/>
                <a:cs typeface="Times New Roman"/>
              </a:rPr>
              <a:t> </a:t>
            </a:r>
            <a:r>
              <a:rPr dirty="0" sz="3000" spc="-5" b="1" i="1">
                <a:latin typeface="Times New Roman"/>
                <a:cs typeface="Times New Roman"/>
              </a:rPr>
              <a:t>Z	Z	Z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33832" y="3172401"/>
            <a:ext cx="1957705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777240" algn="l"/>
              </a:tabLst>
            </a:pP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dirty="0" sz="3000" spc="-5" b="1" i="1">
                <a:latin typeface="Times New Roman"/>
                <a:cs typeface="Times New Roman"/>
              </a:rPr>
              <a:t>	</a:t>
            </a:r>
            <a:r>
              <a:rPr dirty="0" sz="3000" spc="-5">
                <a:latin typeface="Symbol"/>
                <a:cs typeface="Symbol"/>
              </a:rPr>
              <a:t></a:t>
            </a:r>
            <a:r>
              <a:rPr dirty="0" sz="3000" spc="-5">
                <a:latin typeface="Times New Roman"/>
                <a:cs typeface="Times New Roman"/>
              </a:rPr>
              <a:t> </a:t>
            </a:r>
            <a:r>
              <a:rPr dirty="0" u="heavy" sz="3000" spc="35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dirty="0" baseline="50793" sz="2625" spc="52">
                <a:latin typeface="Symbol"/>
                <a:cs typeface="Symbol"/>
              </a:rPr>
              <a:t></a:t>
            </a:r>
            <a:r>
              <a:rPr dirty="0" baseline="50793" sz="2625" spc="52" b="1">
                <a:latin typeface="Times New Roman"/>
                <a:cs typeface="Times New Roman"/>
              </a:rPr>
              <a:t>1</a:t>
            </a:r>
            <a:r>
              <a:rPr dirty="0" sz="1750" spc="210" b="1">
                <a:latin typeface="Times New Roman"/>
                <a:cs typeface="Times New Roman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629940" y="5643017"/>
            <a:ext cx="608965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baseline="1587" sz="2625" spc="-30" b="1" i="1">
                <a:latin typeface="Times New Roman"/>
                <a:cs typeface="Times New Roman"/>
              </a:rPr>
              <a:t>cc</a:t>
            </a:r>
            <a:r>
              <a:rPr dirty="0" baseline="1587" sz="2625" spc="7" b="1" i="1">
                <a:latin typeface="Times New Roman"/>
                <a:cs typeface="Times New Roman"/>
              </a:rPr>
              <a:t> </a:t>
            </a:r>
            <a:r>
              <a:rPr dirty="0" sz="3000" spc="120">
                <a:latin typeface="Symbol"/>
                <a:cs typeface="Symbol"/>
              </a:rPr>
              <a:t>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733654" y="5796787"/>
            <a:ext cx="266065" cy="2933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50" spc="114" b="1" i="1">
                <a:latin typeface="Times New Roman"/>
                <a:cs typeface="Times New Roman"/>
              </a:rPr>
              <a:t>bc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221190" y="5643017"/>
            <a:ext cx="881380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27380" algn="l"/>
              </a:tabLst>
            </a:pPr>
            <a:r>
              <a:rPr dirty="0" sz="3000" spc="240">
                <a:latin typeface="Symbol"/>
                <a:cs typeface="Symbol"/>
              </a:rPr>
              <a:t></a:t>
            </a:r>
            <a:r>
              <a:rPr dirty="0" sz="3000" spc="-5">
                <a:latin typeface="Symbol"/>
                <a:cs typeface="Symbol"/>
              </a:rPr>
              <a:t></a:t>
            </a:r>
            <a:r>
              <a:rPr dirty="0" sz="3000">
                <a:latin typeface="Times New Roman"/>
                <a:cs typeface="Times New Roman"/>
              </a:rPr>
              <a:t>	</a:t>
            </a:r>
            <a:r>
              <a:rPr dirty="0" baseline="1587" sz="2625" spc="172" b="1" i="1">
                <a:latin typeface="Times New Roman"/>
                <a:cs typeface="Times New Roman"/>
              </a:rPr>
              <a:t>ac</a:t>
            </a:r>
            <a:endParaRPr baseline="1587" sz="2625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597643" y="5066092"/>
            <a:ext cx="666115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750" spc="55" b="1" i="1">
                <a:latin typeface="Times New Roman"/>
                <a:cs typeface="Times New Roman"/>
              </a:rPr>
              <a:t>bc</a:t>
            </a:r>
            <a:r>
              <a:rPr dirty="0" sz="1750" spc="-160" b="1" i="1">
                <a:latin typeface="Times New Roman"/>
                <a:cs typeface="Times New Roman"/>
              </a:rPr>
              <a:t> </a:t>
            </a:r>
            <a:r>
              <a:rPr dirty="0" baseline="-12037" sz="4500" spc="179">
                <a:latin typeface="Symbol"/>
                <a:cs typeface="Symbol"/>
              </a:rPr>
              <a:t></a:t>
            </a:r>
            <a:endParaRPr baseline="-12037" sz="4500">
              <a:latin typeface="Symbol"/>
              <a:cs typeface="Symbo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729891" y="5225238"/>
            <a:ext cx="278130" cy="2933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50" spc="114" b="1" i="1">
                <a:latin typeface="Times New Roman"/>
                <a:cs typeface="Times New Roman"/>
              </a:rPr>
              <a:t>bb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832727" y="5225238"/>
            <a:ext cx="278130" cy="2933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50" spc="114" b="1" i="1">
                <a:latin typeface="Times New Roman"/>
                <a:cs typeface="Times New Roman"/>
              </a:rPr>
              <a:t>ab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331638" y="4398481"/>
            <a:ext cx="2711450" cy="162813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3379"/>
              </a:lnSpc>
              <a:spcBef>
                <a:spcPts val="105"/>
              </a:spcBef>
              <a:tabLst>
                <a:tab pos="1448435" algn="l"/>
                <a:tab pos="2172335" algn="l"/>
              </a:tabLst>
            </a:pPr>
            <a:r>
              <a:rPr dirty="0" sz="3000" spc="90" b="1" i="1">
                <a:latin typeface="Times New Roman"/>
                <a:cs typeface="Times New Roman"/>
              </a:rPr>
              <a:t>Z</a:t>
            </a:r>
            <a:r>
              <a:rPr dirty="0" baseline="-23809" sz="2625" spc="135" b="1" i="1">
                <a:latin typeface="Times New Roman"/>
                <a:cs typeface="Times New Roman"/>
              </a:rPr>
              <a:t>ac</a:t>
            </a:r>
            <a:r>
              <a:rPr dirty="0" baseline="-23809" sz="2625" spc="-172" b="1" i="1">
                <a:latin typeface="Times New Roman"/>
                <a:cs typeface="Times New Roman"/>
              </a:rPr>
              <a:t> </a:t>
            </a:r>
            <a:r>
              <a:rPr dirty="0" baseline="-2777" sz="4500" spc="75">
                <a:latin typeface="Symbol"/>
                <a:cs typeface="Symbol"/>
              </a:rPr>
              <a:t></a:t>
            </a:r>
            <a:r>
              <a:rPr dirty="0" sz="3000" spc="50" b="1">
                <a:latin typeface="Times New Roman"/>
                <a:cs typeface="Times New Roman"/>
              </a:rPr>
              <a:t>1	</a:t>
            </a:r>
            <a:r>
              <a:rPr dirty="0" sz="3000" spc="-5" b="1">
                <a:latin typeface="Times New Roman"/>
                <a:cs typeface="Times New Roman"/>
              </a:rPr>
              <a:t>1	1</a:t>
            </a:r>
            <a:r>
              <a:rPr dirty="0" sz="3000" spc="-25" b="1">
                <a:latin typeface="Times New Roman"/>
                <a:cs typeface="Times New Roman"/>
              </a:rPr>
              <a:t> </a:t>
            </a:r>
            <a:r>
              <a:rPr dirty="0" baseline="-2777" sz="4500" spc="-7">
                <a:latin typeface="Symbol"/>
                <a:cs typeface="Symbol"/>
              </a:rPr>
              <a:t></a:t>
            </a:r>
            <a:endParaRPr baseline="-2777" sz="4500">
              <a:latin typeface="Symbol"/>
              <a:cs typeface="Symbol"/>
            </a:endParaRPr>
          </a:p>
          <a:p>
            <a:pPr algn="ctr" marL="441325">
              <a:lnSpc>
                <a:spcPts val="3379"/>
              </a:lnSpc>
            </a:pPr>
            <a:r>
              <a:rPr dirty="0" baseline="-25000" sz="4500" spc="179" b="1" i="1">
                <a:latin typeface="Times New Roman"/>
                <a:cs typeface="Times New Roman"/>
              </a:rPr>
              <a:t>a</a:t>
            </a:r>
            <a:r>
              <a:rPr dirty="0" sz="1750" spc="120" b="1">
                <a:latin typeface="Times New Roman"/>
                <a:cs typeface="Times New Roman"/>
              </a:rPr>
              <a:t>2</a:t>
            </a:r>
            <a:endParaRPr sz="1750">
              <a:latin typeface="Times New Roman"/>
              <a:cs typeface="Times New Roman"/>
            </a:endParaRPr>
          </a:p>
          <a:p>
            <a:pPr algn="ctr" marL="466725">
              <a:lnSpc>
                <a:spcPct val="100000"/>
              </a:lnSpc>
              <a:spcBef>
                <a:spcPts val="2250"/>
              </a:spcBef>
            </a:pPr>
            <a:r>
              <a:rPr dirty="0" sz="3000" spc="-5" b="1" i="1">
                <a:latin typeface="Times New Roman"/>
                <a:cs typeface="Times New Roman"/>
              </a:rPr>
              <a:t>a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450873" y="4493737"/>
            <a:ext cx="582930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13888" sz="4500" spc="195" b="1" i="1">
                <a:latin typeface="Times New Roman"/>
                <a:cs typeface="Times New Roman"/>
              </a:rPr>
              <a:t>Z</a:t>
            </a:r>
            <a:r>
              <a:rPr dirty="0" sz="1750" spc="130" b="1" i="1">
                <a:latin typeface="Times New Roman"/>
                <a:cs typeface="Times New Roman"/>
              </a:rPr>
              <a:t>ab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416599" y="4285427"/>
            <a:ext cx="3359785" cy="1741170"/>
          </a:xfrm>
          <a:prstGeom prst="rect">
            <a:avLst/>
          </a:prstGeom>
        </p:spPr>
        <p:txBody>
          <a:bodyPr wrap="square" lIns="0" tIns="126364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994"/>
              </a:spcBef>
              <a:tabLst>
                <a:tab pos="802640" algn="l"/>
                <a:tab pos="1525905" algn="l"/>
              </a:tabLst>
            </a:pPr>
            <a:r>
              <a:rPr dirty="0" baseline="-2777" sz="4500" spc="-67">
                <a:latin typeface="Symbol"/>
                <a:cs typeface="Symbol"/>
              </a:rPr>
              <a:t></a:t>
            </a:r>
            <a:r>
              <a:rPr dirty="0" sz="3000" spc="-45" b="1">
                <a:latin typeface="Times New Roman"/>
                <a:cs typeface="Times New Roman"/>
              </a:rPr>
              <a:t>1	</a:t>
            </a:r>
            <a:r>
              <a:rPr dirty="0" sz="3000" spc="-5" b="1">
                <a:latin typeface="Times New Roman"/>
                <a:cs typeface="Times New Roman"/>
              </a:rPr>
              <a:t>1	1</a:t>
            </a:r>
            <a:r>
              <a:rPr dirty="0" sz="3000" spc="25" b="1">
                <a:latin typeface="Times New Roman"/>
                <a:cs typeface="Times New Roman"/>
              </a:rPr>
              <a:t> </a:t>
            </a:r>
            <a:r>
              <a:rPr dirty="0" baseline="-2777" sz="4500" spc="262">
                <a:latin typeface="Symbol"/>
                <a:cs typeface="Symbol"/>
              </a:rPr>
              <a:t></a:t>
            </a:r>
            <a:r>
              <a:rPr dirty="0" sz="3000" spc="175" b="1" i="1">
                <a:latin typeface="Times New Roman"/>
                <a:cs typeface="Times New Roman"/>
              </a:rPr>
              <a:t>Z</a:t>
            </a:r>
            <a:r>
              <a:rPr dirty="0" baseline="-23809" sz="2625" spc="262" b="1" i="1">
                <a:latin typeface="Times New Roman"/>
                <a:cs typeface="Times New Roman"/>
              </a:rPr>
              <a:t>aa</a:t>
            </a:r>
            <a:endParaRPr baseline="-23809" sz="2625">
              <a:latin typeface="Times New Roman"/>
              <a:cs typeface="Times New Roman"/>
            </a:endParaRPr>
          </a:p>
          <a:p>
            <a:pPr algn="ctr" marL="741680">
              <a:lnSpc>
                <a:spcPct val="100000"/>
              </a:lnSpc>
              <a:spcBef>
                <a:spcPts val="905"/>
              </a:spcBef>
              <a:tabLst>
                <a:tab pos="1381760" algn="l"/>
                <a:tab pos="3016885" algn="l"/>
              </a:tabLst>
            </a:pPr>
            <a:r>
              <a:rPr dirty="0" sz="3000" spc="-5" b="1" i="1">
                <a:latin typeface="Times New Roman"/>
                <a:cs typeface="Times New Roman"/>
              </a:rPr>
              <a:t>a	</a:t>
            </a:r>
            <a:r>
              <a:rPr dirty="0" sz="3000" spc="120" b="1" i="1">
                <a:latin typeface="Times New Roman"/>
                <a:cs typeface="Times New Roman"/>
              </a:rPr>
              <a:t>a</a:t>
            </a:r>
            <a:r>
              <a:rPr dirty="0" baseline="42857" sz="2625" spc="179" b="1">
                <a:latin typeface="Times New Roman"/>
                <a:cs typeface="Times New Roman"/>
              </a:rPr>
              <a:t>2</a:t>
            </a:r>
            <a:r>
              <a:rPr dirty="0" baseline="42857" sz="2625" spc="-97" b="1">
                <a:latin typeface="Times New Roman"/>
                <a:cs typeface="Times New Roman"/>
              </a:rPr>
              <a:t> </a:t>
            </a:r>
            <a:r>
              <a:rPr dirty="0" baseline="26851" sz="4500" spc="179">
                <a:latin typeface="Symbol"/>
                <a:cs typeface="Symbol"/>
              </a:rPr>
              <a:t></a:t>
            </a:r>
            <a:r>
              <a:rPr dirty="0" baseline="27777" sz="4500" spc="179">
                <a:latin typeface="Symbol"/>
                <a:cs typeface="Symbol"/>
              </a:rPr>
              <a:t></a:t>
            </a:r>
            <a:r>
              <a:rPr dirty="0" baseline="27777" sz="4500" spc="-719">
                <a:latin typeface="Times New Roman"/>
                <a:cs typeface="Times New Roman"/>
              </a:rPr>
              <a:t> </a:t>
            </a:r>
            <a:r>
              <a:rPr dirty="0" sz="3000" spc="-5" b="1" i="1">
                <a:latin typeface="Times New Roman"/>
                <a:cs typeface="Times New Roman"/>
              </a:rPr>
              <a:t>Z	Z</a:t>
            </a:r>
            <a:endParaRPr sz="3000">
              <a:latin typeface="Times New Roman"/>
              <a:cs typeface="Times New Roman"/>
            </a:endParaRPr>
          </a:p>
          <a:p>
            <a:pPr algn="ctr" marL="661670">
              <a:lnSpc>
                <a:spcPct val="100000"/>
              </a:lnSpc>
              <a:spcBef>
                <a:spcPts val="905"/>
              </a:spcBef>
              <a:tabLst>
                <a:tab pos="3025140" algn="l"/>
              </a:tabLst>
            </a:pPr>
            <a:r>
              <a:rPr dirty="0" sz="3000" spc="120" b="1" i="1">
                <a:latin typeface="Times New Roman"/>
                <a:cs typeface="Times New Roman"/>
              </a:rPr>
              <a:t>a</a:t>
            </a:r>
            <a:r>
              <a:rPr dirty="0" baseline="42857" sz="2625" spc="179" b="1">
                <a:latin typeface="Times New Roman"/>
                <a:cs typeface="Times New Roman"/>
              </a:rPr>
              <a:t>2	</a:t>
            </a:r>
            <a:r>
              <a:rPr dirty="0" sz="3000" spc="-5" b="1" i="1">
                <a:latin typeface="Times New Roman"/>
                <a:cs typeface="Times New Roman"/>
              </a:rPr>
              <a:t>Z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778815" y="3423716"/>
            <a:ext cx="391795" cy="2933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50" spc="114" b="1" i="1">
                <a:latin typeface="Times New Roman"/>
                <a:cs typeface="Times New Roman"/>
              </a:rPr>
              <a:t>abc</a:t>
            </a:r>
            <a:endParaRPr sz="17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4939" y="108085"/>
            <a:ext cx="7301865" cy="99758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dirty="0" sz="3600" spc="-5" b="1">
                <a:solidFill>
                  <a:srgbClr val="7D9CE8"/>
                </a:solidFill>
                <a:latin typeface="Arial"/>
                <a:cs typeface="Arial"/>
              </a:rPr>
              <a:t>Impedancias</a:t>
            </a:r>
            <a:r>
              <a:rPr dirty="0" sz="3600" spc="-35" b="1">
                <a:solidFill>
                  <a:srgbClr val="7D9CE8"/>
                </a:solidFill>
                <a:latin typeface="Arial"/>
                <a:cs typeface="Arial"/>
              </a:rPr>
              <a:t> </a:t>
            </a:r>
            <a:r>
              <a:rPr dirty="0" sz="3600" spc="-5" b="1">
                <a:solidFill>
                  <a:srgbClr val="7D9CE8"/>
                </a:solidFill>
                <a:latin typeface="Arial"/>
                <a:cs typeface="Arial"/>
              </a:rPr>
              <a:t>asimétricas</a:t>
            </a:r>
            <a:endParaRPr sz="3600">
              <a:latin typeface="Arial"/>
              <a:cs typeface="Arial"/>
            </a:endParaRPr>
          </a:p>
          <a:p>
            <a:pPr marL="88900">
              <a:lnSpc>
                <a:spcPct val="100000"/>
              </a:lnSpc>
              <a:spcBef>
                <a:spcPts val="180"/>
              </a:spcBef>
            </a:pP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Resolviendo </a:t>
            </a:r>
            <a:r>
              <a:rPr dirty="0" sz="2400" spc="-15">
                <a:solidFill>
                  <a:srgbClr val="000099"/>
                </a:solidFill>
                <a:latin typeface="Arial Rounded MT Bold"/>
                <a:cs typeface="Arial Rounded MT Bold"/>
              </a:rPr>
              <a:t>para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cada término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de la </a:t>
            </a:r>
            <a:r>
              <a:rPr dirty="0" sz="2400" spc="-15">
                <a:solidFill>
                  <a:srgbClr val="000099"/>
                </a:solidFill>
                <a:latin typeface="Arial Rounded MT Bold"/>
                <a:cs typeface="Arial Rounded MT Bold"/>
              </a:rPr>
              <a:t>matriz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 </a:t>
            </a: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Z012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33400" y="1143063"/>
            <a:ext cx="7067550" cy="986155"/>
          </a:xfrm>
          <a:custGeom>
            <a:avLst/>
            <a:gdLst/>
            <a:ahLst/>
            <a:cxnLst/>
            <a:rect l="l" t="t" r="r" b="b"/>
            <a:pathLst>
              <a:path w="7067550" h="986155">
                <a:moveTo>
                  <a:pt x="0" y="985837"/>
                </a:moveTo>
                <a:lnTo>
                  <a:pt x="7067550" y="985837"/>
                </a:lnTo>
                <a:lnTo>
                  <a:pt x="7067550" y="0"/>
                </a:lnTo>
                <a:lnTo>
                  <a:pt x="0" y="0"/>
                </a:lnTo>
                <a:lnTo>
                  <a:pt x="0" y="985837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412163" y="1646534"/>
            <a:ext cx="228600" cy="0"/>
          </a:xfrm>
          <a:custGeom>
            <a:avLst/>
            <a:gdLst/>
            <a:ahLst/>
            <a:cxnLst/>
            <a:rect l="l" t="t" r="r" b="b"/>
            <a:pathLst>
              <a:path w="228600" h="0">
                <a:moveTo>
                  <a:pt x="0" y="0"/>
                </a:moveTo>
                <a:lnTo>
                  <a:pt x="228328" y="0"/>
                </a:lnTo>
              </a:path>
            </a:pathLst>
          </a:custGeom>
          <a:ln w="157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992731" y="1608112"/>
            <a:ext cx="4428490" cy="292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903605" algn="l"/>
                <a:tab pos="1983105" algn="l"/>
                <a:tab pos="3082290" algn="l"/>
                <a:tab pos="4175125" algn="l"/>
              </a:tabLst>
            </a:pPr>
            <a:r>
              <a:rPr dirty="0" sz="1750" spc="114" b="1" i="1">
                <a:latin typeface="Times New Roman"/>
                <a:cs typeface="Times New Roman"/>
              </a:rPr>
              <a:t>b</a:t>
            </a:r>
            <a:r>
              <a:rPr dirty="0" sz="1750" spc="15" b="1" i="1">
                <a:latin typeface="Times New Roman"/>
                <a:cs typeface="Times New Roman"/>
              </a:rPr>
              <a:t>b</a:t>
            </a:r>
            <a:r>
              <a:rPr dirty="0" sz="1750" b="1" i="1">
                <a:latin typeface="Times New Roman"/>
                <a:cs typeface="Times New Roman"/>
              </a:rPr>
              <a:t>	</a:t>
            </a:r>
            <a:r>
              <a:rPr dirty="0" sz="1750" spc="-30" b="1" i="1">
                <a:latin typeface="Times New Roman"/>
                <a:cs typeface="Times New Roman"/>
              </a:rPr>
              <a:t>c</a:t>
            </a:r>
            <a:r>
              <a:rPr dirty="0" sz="1750" spc="15" b="1" i="1">
                <a:latin typeface="Times New Roman"/>
                <a:cs typeface="Times New Roman"/>
              </a:rPr>
              <a:t>c</a:t>
            </a:r>
            <a:r>
              <a:rPr dirty="0" sz="1750" b="1" i="1">
                <a:latin typeface="Times New Roman"/>
                <a:cs typeface="Times New Roman"/>
              </a:rPr>
              <a:t>	</a:t>
            </a:r>
            <a:r>
              <a:rPr dirty="0" sz="1750" spc="114" b="1" i="1">
                <a:latin typeface="Times New Roman"/>
                <a:cs typeface="Times New Roman"/>
              </a:rPr>
              <a:t>a</a:t>
            </a:r>
            <a:r>
              <a:rPr dirty="0" sz="1750" spc="15" b="1" i="1">
                <a:latin typeface="Times New Roman"/>
                <a:cs typeface="Times New Roman"/>
              </a:rPr>
              <a:t>b</a:t>
            </a:r>
            <a:r>
              <a:rPr dirty="0" sz="1750" b="1" i="1">
                <a:latin typeface="Times New Roman"/>
                <a:cs typeface="Times New Roman"/>
              </a:rPr>
              <a:t>	</a:t>
            </a:r>
            <a:r>
              <a:rPr dirty="0" sz="1750" spc="114" b="1" i="1">
                <a:latin typeface="Times New Roman"/>
                <a:cs typeface="Times New Roman"/>
              </a:rPr>
              <a:t>a</a:t>
            </a:r>
            <a:r>
              <a:rPr dirty="0" sz="1750" spc="15" b="1" i="1">
                <a:latin typeface="Times New Roman"/>
                <a:cs typeface="Times New Roman"/>
              </a:rPr>
              <a:t>c</a:t>
            </a:r>
            <a:r>
              <a:rPr dirty="0" sz="1750" b="1" i="1">
                <a:latin typeface="Times New Roman"/>
                <a:cs typeface="Times New Roman"/>
              </a:rPr>
              <a:t>	</a:t>
            </a:r>
            <a:r>
              <a:rPr dirty="0" sz="1750" spc="114" b="1" i="1">
                <a:latin typeface="Times New Roman"/>
                <a:cs typeface="Times New Roman"/>
              </a:rPr>
              <a:t>bc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37456" y="1641820"/>
            <a:ext cx="207645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3000" spc="30" b="1">
                <a:latin typeface="Times New Roman"/>
                <a:cs typeface="Times New Roman"/>
              </a:rPr>
              <a:t>3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8256" y="1608112"/>
            <a:ext cx="1489075" cy="292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1223010" algn="l"/>
              </a:tabLst>
            </a:pPr>
            <a:r>
              <a:rPr dirty="0" sz="1750" spc="15" b="1">
                <a:latin typeface="Times New Roman"/>
                <a:cs typeface="Times New Roman"/>
              </a:rPr>
              <a:t>0</a:t>
            </a:r>
            <a:r>
              <a:rPr dirty="0" sz="1750" spc="15" b="1">
                <a:latin typeface="Times New Roman"/>
                <a:cs typeface="Times New Roman"/>
              </a:rPr>
              <a:t>	</a:t>
            </a:r>
            <a:r>
              <a:rPr dirty="0" sz="1750" spc="114" b="1" i="1">
                <a:latin typeface="Times New Roman"/>
                <a:cs typeface="Times New Roman"/>
              </a:rPr>
              <a:t>aa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10943" y="1353291"/>
            <a:ext cx="2958465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tabLst>
                <a:tab pos="1099185" algn="l"/>
                <a:tab pos="2191385" algn="l"/>
              </a:tabLst>
            </a:pPr>
            <a:r>
              <a:rPr dirty="0" sz="3000" spc="35">
                <a:latin typeface="Symbol"/>
                <a:cs typeface="Symbol"/>
              </a:rPr>
              <a:t></a:t>
            </a:r>
            <a:r>
              <a:rPr dirty="0" sz="3000" spc="-55">
                <a:latin typeface="Times New Roman"/>
                <a:cs typeface="Times New Roman"/>
              </a:rPr>
              <a:t> </a:t>
            </a:r>
            <a:r>
              <a:rPr dirty="0" sz="3000" spc="110" b="1">
                <a:latin typeface="Times New Roman"/>
                <a:cs typeface="Times New Roman"/>
              </a:rPr>
              <a:t>2</a:t>
            </a:r>
            <a:r>
              <a:rPr dirty="0" sz="3000" spc="110" b="1" i="1">
                <a:latin typeface="Times New Roman"/>
                <a:cs typeface="Times New Roman"/>
              </a:rPr>
              <a:t>Z	</a:t>
            </a:r>
            <a:r>
              <a:rPr dirty="0" sz="3000" spc="35">
                <a:latin typeface="Symbol"/>
                <a:cs typeface="Symbol"/>
              </a:rPr>
              <a:t></a:t>
            </a:r>
            <a:r>
              <a:rPr dirty="0" sz="3000" spc="-55">
                <a:latin typeface="Times New Roman"/>
                <a:cs typeface="Times New Roman"/>
              </a:rPr>
              <a:t> </a:t>
            </a:r>
            <a:r>
              <a:rPr dirty="0" sz="3000" spc="110" b="1">
                <a:latin typeface="Times New Roman"/>
                <a:cs typeface="Times New Roman"/>
              </a:rPr>
              <a:t>2</a:t>
            </a:r>
            <a:r>
              <a:rPr dirty="0" sz="3000" spc="110" b="1" i="1">
                <a:latin typeface="Times New Roman"/>
                <a:cs typeface="Times New Roman"/>
              </a:rPr>
              <a:t>Z	</a:t>
            </a:r>
            <a:r>
              <a:rPr dirty="0" sz="3000" spc="35">
                <a:latin typeface="Symbol"/>
                <a:cs typeface="Symbol"/>
              </a:rPr>
              <a:t></a:t>
            </a:r>
            <a:r>
              <a:rPr dirty="0" sz="3000" spc="-130">
                <a:latin typeface="Times New Roman"/>
                <a:cs typeface="Times New Roman"/>
              </a:rPr>
              <a:t> </a:t>
            </a:r>
            <a:r>
              <a:rPr dirty="0" sz="3000" spc="105" b="1">
                <a:latin typeface="Times New Roman"/>
                <a:cs typeface="Times New Roman"/>
              </a:rPr>
              <a:t>2</a:t>
            </a:r>
            <a:r>
              <a:rPr dirty="0" sz="3000" spc="105" b="1" i="1">
                <a:latin typeface="Times New Roman"/>
                <a:cs typeface="Times New Roman"/>
              </a:rPr>
              <a:t>Z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23479" y="1353291"/>
            <a:ext cx="1475105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19405" indent="-320040">
              <a:lnSpc>
                <a:spcPct val="100000"/>
              </a:lnSpc>
              <a:spcBef>
                <a:spcPts val="105"/>
              </a:spcBef>
              <a:buFont typeface="Symbol"/>
              <a:buChar char=""/>
              <a:tabLst>
                <a:tab pos="320040" algn="l"/>
                <a:tab pos="903605" algn="l"/>
              </a:tabLst>
            </a:pPr>
            <a:r>
              <a:rPr dirty="0" sz="3000" spc="35" b="1" i="1">
                <a:latin typeface="Times New Roman"/>
                <a:cs typeface="Times New Roman"/>
              </a:rPr>
              <a:t>Z	</a:t>
            </a:r>
            <a:r>
              <a:rPr dirty="0" sz="3000" spc="35">
                <a:latin typeface="Symbol"/>
                <a:cs typeface="Symbol"/>
              </a:rPr>
              <a:t></a:t>
            </a:r>
            <a:r>
              <a:rPr dirty="0" sz="3000">
                <a:latin typeface="Times New Roman"/>
                <a:cs typeface="Times New Roman"/>
              </a:rPr>
              <a:t> </a:t>
            </a:r>
            <a:r>
              <a:rPr dirty="0" sz="3000" spc="35" b="1" i="1">
                <a:latin typeface="Times New Roman"/>
                <a:cs typeface="Times New Roman"/>
              </a:rPr>
              <a:t>Z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0382" y="1213435"/>
            <a:ext cx="7035165" cy="6521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523240" algn="l"/>
                <a:tab pos="6865620" algn="l"/>
              </a:tabLst>
            </a:pPr>
            <a:r>
              <a:rPr dirty="0" sz="3000" spc="35" b="1" i="1">
                <a:latin typeface="Times New Roman"/>
                <a:cs typeface="Times New Roman"/>
              </a:rPr>
              <a:t>Z	</a:t>
            </a:r>
            <a:r>
              <a:rPr dirty="0" sz="3000" spc="35">
                <a:latin typeface="Symbol"/>
                <a:cs typeface="Symbol"/>
              </a:rPr>
              <a:t></a:t>
            </a:r>
            <a:r>
              <a:rPr dirty="0" sz="3000" spc="229">
                <a:latin typeface="Times New Roman"/>
                <a:cs typeface="Times New Roman"/>
              </a:rPr>
              <a:t> </a:t>
            </a:r>
            <a:r>
              <a:rPr dirty="0" baseline="35185" sz="4500" spc="44" b="1">
                <a:latin typeface="Times New Roman"/>
                <a:cs typeface="Times New Roman"/>
              </a:rPr>
              <a:t>1</a:t>
            </a:r>
            <a:r>
              <a:rPr dirty="0" baseline="35185" sz="4500" spc="-375" b="1">
                <a:latin typeface="Times New Roman"/>
                <a:cs typeface="Times New Roman"/>
              </a:rPr>
              <a:t> </a:t>
            </a:r>
            <a:r>
              <a:rPr dirty="0" sz="4100" spc="-110">
                <a:latin typeface="Symbol"/>
                <a:cs typeface="Symbol"/>
              </a:rPr>
              <a:t></a:t>
            </a:r>
            <a:r>
              <a:rPr dirty="0" sz="3000" spc="-110" b="1" i="1">
                <a:latin typeface="Times New Roman"/>
                <a:cs typeface="Times New Roman"/>
              </a:rPr>
              <a:t>Z	</a:t>
            </a:r>
            <a:r>
              <a:rPr dirty="0" sz="4100" spc="-335">
                <a:latin typeface="Symbol"/>
                <a:cs typeface="Symbol"/>
              </a:rPr>
              <a:t></a:t>
            </a:r>
            <a:endParaRPr sz="4100">
              <a:latin typeface="Symbol"/>
              <a:cs typeface="Symbo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33400" y="2214562"/>
            <a:ext cx="7251700" cy="986155"/>
          </a:xfrm>
          <a:custGeom>
            <a:avLst/>
            <a:gdLst/>
            <a:ahLst/>
            <a:cxnLst/>
            <a:rect l="l" t="t" r="r" b="b"/>
            <a:pathLst>
              <a:path w="7251700" h="986155">
                <a:moveTo>
                  <a:pt x="0" y="985837"/>
                </a:moveTo>
                <a:lnTo>
                  <a:pt x="7251700" y="985837"/>
                </a:lnTo>
                <a:lnTo>
                  <a:pt x="7251700" y="0"/>
                </a:lnTo>
                <a:lnTo>
                  <a:pt x="0" y="0"/>
                </a:lnTo>
                <a:lnTo>
                  <a:pt x="0" y="985837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213292" y="2718034"/>
            <a:ext cx="229235" cy="0"/>
          </a:xfrm>
          <a:custGeom>
            <a:avLst/>
            <a:gdLst/>
            <a:ahLst/>
            <a:cxnLst/>
            <a:rect l="l" t="t" r="r" b="b"/>
            <a:pathLst>
              <a:path w="229235" h="0">
                <a:moveTo>
                  <a:pt x="0" y="0"/>
                </a:moveTo>
                <a:lnTo>
                  <a:pt x="228940" y="0"/>
                </a:lnTo>
              </a:path>
            </a:pathLst>
          </a:custGeom>
          <a:ln w="157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7628058" y="2276680"/>
            <a:ext cx="144145" cy="6534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4100" spc="-335">
                <a:latin typeface="Symbol"/>
                <a:cs typeface="Symbol"/>
              </a:rPr>
              <a:t></a:t>
            </a:r>
            <a:endParaRPr sz="41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360229" y="2679611"/>
            <a:ext cx="252729" cy="292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750" spc="114" b="1" i="1">
                <a:latin typeface="Times New Roman"/>
                <a:cs typeface="Times New Roman"/>
              </a:rPr>
              <a:t>bc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469554" y="2679611"/>
            <a:ext cx="252729" cy="292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750" spc="114" b="1" i="1">
                <a:latin typeface="Times New Roman"/>
                <a:cs typeface="Times New Roman"/>
              </a:rPr>
              <a:t>ac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71667" y="2679611"/>
            <a:ext cx="265430" cy="292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750" spc="114" b="1" i="1">
                <a:latin typeface="Times New Roman"/>
                <a:cs typeface="Times New Roman"/>
              </a:rPr>
              <a:t>ab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94792" y="2679611"/>
            <a:ext cx="202565" cy="292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750" spc="-30" b="1" i="1">
                <a:latin typeface="Times New Roman"/>
                <a:cs typeface="Times New Roman"/>
              </a:rPr>
              <a:t>cc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2200" y="2679611"/>
            <a:ext cx="265430" cy="292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750" spc="114" b="1" i="1">
                <a:latin typeface="Times New Roman"/>
                <a:cs typeface="Times New Roman"/>
              </a:rPr>
              <a:t>bb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83242" y="2679611"/>
            <a:ext cx="265430" cy="292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750" spc="114" b="1" i="1">
                <a:latin typeface="Times New Roman"/>
                <a:cs typeface="Times New Roman"/>
              </a:rPr>
              <a:t>aa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008723" y="2424790"/>
            <a:ext cx="2352675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13055" indent="-313690">
              <a:lnSpc>
                <a:spcPct val="100000"/>
              </a:lnSpc>
              <a:spcBef>
                <a:spcPts val="105"/>
              </a:spcBef>
              <a:buFont typeface="Symbol"/>
              <a:buChar char=""/>
              <a:tabLst>
                <a:tab pos="313690" algn="l"/>
                <a:tab pos="896619" algn="l"/>
                <a:tab pos="1787525" algn="l"/>
              </a:tabLst>
            </a:pPr>
            <a:r>
              <a:rPr dirty="0" sz="3000" spc="35" b="1" i="1">
                <a:latin typeface="Times New Roman"/>
                <a:cs typeface="Times New Roman"/>
              </a:rPr>
              <a:t>Z	</a:t>
            </a:r>
            <a:r>
              <a:rPr dirty="0" sz="3000" spc="30">
                <a:latin typeface="Symbol"/>
                <a:cs typeface="Symbol"/>
              </a:rPr>
              <a:t></a:t>
            </a:r>
            <a:r>
              <a:rPr dirty="0" sz="3000" spc="40">
                <a:latin typeface="Times New Roman"/>
                <a:cs typeface="Times New Roman"/>
              </a:rPr>
              <a:t> </a:t>
            </a:r>
            <a:r>
              <a:rPr dirty="0" sz="3000" spc="35" b="1" i="1">
                <a:latin typeface="Times New Roman"/>
                <a:cs typeface="Times New Roman"/>
              </a:rPr>
              <a:t>Z	</a:t>
            </a:r>
            <a:r>
              <a:rPr dirty="0" sz="3000" spc="30">
                <a:latin typeface="Symbol"/>
                <a:cs typeface="Symbol"/>
              </a:rPr>
              <a:t></a:t>
            </a:r>
            <a:r>
              <a:rPr dirty="0" sz="3000" spc="-40">
                <a:latin typeface="Times New Roman"/>
                <a:cs typeface="Times New Roman"/>
              </a:rPr>
              <a:t> </a:t>
            </a:r>
            <a:r>
              <a:rPr dirty="0" sz="3000" spc="35" b="1" i="1">
                <a:latin typeface="Times New Roman"/>
                <a:cs typeface="Times New Roman"/>
              </a:rPr>
              <a:t>Z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126831" y="2424790"/>
            <a:ext cx="568960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18135" indent="-318770">
              <a:lnSpc>
                <a:spcPct val="100000"/>
              </a:lnSpc>
              <a:spcBef>
                <a:spcPts val="105"/>
              </a:spcBef>
              <a:buFont typeface="Symbol"/>
              <a:buChar char=""/>
              <a:tabLst>
                <a:tab pos="318770" algn="l"/>
              </a:tabLst>
            </a:pPr>
            <a:r>
              <a:rPr dirty="0" sz="3000" spc="35" b="1" i="1">
                <a:latin typeface="Times New Roman"/>
                <a:cs typeface="Times New Roman"/>
              </a:rPr>
              <a:t>Z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223988" y="2424790"/>
            <a:ext cx="568960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18135" indent="-318770">
              <a:lnSpc>
                <a:spcPct val="100000"/>
              </a:lnSpc>
              <a:spcBef>
                <a:spcPts val="105"/>
              </a:spcBef>
              <a:buFont typeface="Symbol"/>
              <a:buChar char=""/>
              <a:tabLst>
                <a:tab pos="318770" algn="l"/>
              </a:tabLst>
            </a:pPr>
            <a:r>
              <a:rPr dirty="0" sz="3000" spc="35" b="1" i="1">
                <a:latin typeface="Times New Roman"/>
                <a:cs typeface="Times New Roman"/>
              </a:rPr>
              <a:t>Z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238570" y="2713320"/>
            <a:ext cx="207645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3000" spc="30" b="1">
                <a:latin typeface="Times New Roman"/>
                <a:cs typeface="Times New Roman"/>
              </a:rPr>
              <a:t>3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83036" y="2283425"/>
            <a:ext cx="2326640" cy="6534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  <a:tabLst>
                <a:tab pos="493395" algn="l"/>
                <a:tab pos="1311910" algn="l"/>
              </a:tabLst>
            </a:pPr>
            <a:r>
              <a:rPr dirty="0" sz="3000" spc="35" b="1" i="1">
                <a:latin typeface="Times New Roman"/>
                <a:cs typeface="Times New Roman"/>
              </a:rPr>
              <a:t>Z	</a:t>
            </a:r>
            <a:r>
              <a:rPr dirty="0" sz="3000" spc="30">
                <a:latin typeface="Symbol"/>
                <a:cs typeface="Symbol"/>
              </a:rPr>
              <a:t></a:t>
            </a:r>
            <a:r>
              <a:rPr dirty="0" sz="3000" spc="160">
                <a:latin typeface="Times New Roman"/>
                <a:cs typeface="Times New Roman"/>
              </a:rPr>
              <a:t> </a:t>
            </a:r>
            <a:r>
              <a:rPr dirty="0" sz="3000" spc="35" b="1" i="1">
                <a:latin typeface="Times New Roman"/>
                <a:cs typeface="Times New Roman"/>
              </a:rPr>
              <a:t>Z	</a:t>
            </a:r>
            <a:r>
              <a:rPr dirty="0" sz="3000" spc="30">
                <a:latin typeface="Symbol"/>
                <a:cs typeface="Symbol"/>
              </a:rPr>
              <a:t></a:t>
            </a:r>
            <a:r>
              <a:rPr dirty="0" sz="3000" spc="30">
                <a:latin typeface="Times New Roman"/>
                <a:cs typeface="Times New Roman"/>
              </a:rPr>
              <a:t> </a:t>
            </a:r>
            <a:r>
              <a:rPr dirty="0" baseline="35185" sz="4500" spc="44" b="1">
                <a:latin typeface="Times New Roman"/>
                <a:cs typeface="Times New Roman"/>
              </a:rPr>
              <a:t>1</a:t>
            </a:r>
            <a:r>
              <a:rPr dirty="0" baseline="35185" sz="4500" spc="-187" b="1">
                <a:latin typeface="Times New Roman"/>
                <a:cs typeface="Times New Roman"/>
              </a:rPr>
              <a:t> </a:t>
            </a:r>
            <a:r>
              <a:rPr dirty="0" sz="4100" spc="-110">
                <a:latin typeface="Symbol"/>
                <a:cs typeface="Symbol"/>
              </a:rPr>
              <a:t></a:t>
            </a:r>
            <a:r>
              <a:rPr dirty="0" sz="3000" spc="-110" b="1" i="1">
                <a:latin typeface="Times New Roman"/>
                <a:cs typeface="Times New Roman"/>
              </a:rPr>
              <a:t>Z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48083" y="2679611"/>
            <a:ext cx="937894" cy="292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811530" algn="l"/>
              </a:tabLst>
            </a:pPr>
            <a:r>
              <a:rPr dirty="0" sz="1750" spc="15" b="1">
                <a:latin typeface="Times New Roman"/>
                <a:cs typeface="Times New Roman"/>
              </a:rPr>
              <a:t>1</a:t>
            </a:r>
            <a:r>
              <a:rPr dirty="0" sz="1750" spc="15" b="1">
                <a:latin typeface="Times New Roman"/>
                <a:cs typeface="Times New Roman"/>
              </a:rPr>
              <a:t>	</a:t>
            </a:r>
            <a:r>
              <a:rPr dirty="0" sz="1750" spc="15" b="1">
                <a:latin typeface="Times New Roman"/>
                <a:cs typeface="Times New Roman"/>
              </a:rPr>
              <a:t>2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88962" y="3281298"/>
            <a:ext cx="7644130" cy="889000"/>
          </a:xfrm>
          <a:custGeom>
            <a:avLst/>
            <a:gdLst/>
            <a:ahLst/>
            <a:cxnLst/>
            <a:rect l="l" t="t" r="r" b="b"/>
            <a:pathLst>
              <a:path w="7644130" h="889000">
                <a:moveTo>
                  <a:pt x="0" y="889000"/>
                </a:moveTo>
                <a:lnTo>
                  <a:pt x="7643749" y="889000"/>
                </a:lnTo>
                <a:lnTo>
                  <a:pt x="7643749" y="0"/>
                </a:lnTo>
                <a:lnTo>
                  <a:pt x="0" y="0"/>
                </a:lnTo>
                <a:lnTo>
                  <a:pt x="0" y="889000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8097192" y="3247995"/>
            <a:ext cx="144145" cy="6953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400" spc="-535">
                <a:latin typeface="Symbol"/>
                <a:cs typeface="Symbol"/>
              </a:rPr>
              <a:t></a:t>
            </a:r>
            <a:endParaRPr sz="440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854764" y="3699536"/>
            <a:ext cx="243204" cy="2667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550" spc="120" b="1" i="1">
                <a:latin typeface="Times New Roman"/>
                <a:cs typeface="Times New Roman"/>
              </a:rPr>
              <a:t>bc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049985" y="3699536"/>
            <a:ext cx="243204" cy="2667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550" spc="120" b="1" i="1">
                <a:latin typeface="Times New Roman"/>
                <a:cs typeface="Times New Roman"/>
              </a:rPr>
              <a:t>ac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934932" y="3699536"/>
            <a:ext cx="254635" cy="2667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550" spc="120" b="1" i="1">
                <a:latin typeface="Times New Roman"/>
                <a:cs typeface="Times New Roman"/>
              </a:rPr>
              <a:t>ab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992473" y="3699536"/>
            <a:ext cx="197485" cy="2667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550" spc="-20" b="1" i="1">
                <a:latin typeface="Times New Roman"/>
                <a:cs typeface="Times New Roman"/>
              </a:rPr>
              <a:t>cc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027022" y="3699536"/>
            <a:ext cx="254635" cy="2667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550" spc="120" b="1" i="1">
                <a:latin typeface="Times New Roman"/>
                <a:cs typeface="Times New Roman"/>
              </a:rPr>
              <a:t>bb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899393" y="3699536"/>
            <a:ext cx="254635" cy="2667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550" spc="120" b="1" i="1">
                <a:latin typeface="Times New Roman"/>
                <a:cs typeface="Times New Roman"/>
              </a:rPr>
              <a:t>aa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276630" y="3469741"/>
            <a:ext cx="668020" cy="43878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73685" indent="-261620">
              <a:lnSpc>
                <a:spcPct val="100000"/>
              </a:lnSpc>
              <a:spcBef>
                <a:spcPts val="110"/>
              </a:spcBef>
              <a:buFont typeface="Symbol"/>
              <a:buChar char=""/>
              <a:tabLst>
                <a:tab pos="274320" algn="l"/>
              </a:tabLst>
            </a:pPr>
            <a:r>
              <a:rPr dirty="0" sz="2700" b="1" i="1">
                <a:latin typeface="Times New Roman"/>
                <a:cs typeface="Times New Roman"/>
              </a:rPr>
              <a:t>aZ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329062" y="3469741"/>
            <a:ext cx="673735" cy="43878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79400" indent="-267335">
              <a:lnSpc>
                <a:spcPct val="100000"/>
              </a:lnSpc>
              <a:spcBef>
                <a:spcPts val="110"/>
              </a:spcBef>
              <a:buFont typeface="Symbol"/>
              <a:buChar char=""/>
              <a:tabLst>
                <a:tab pos="280035" algn="l"/>
              </a:tabLst>
            </a:pPr>
            <a:r>
              <a:rPr dirty="0" sz="2700" b="1" i="1">
                <a:latin typeface="Times New Roman"/>
                <a:cs typeface="Times New Roman"/>
              </a:rPr>
              <a:t>aZ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44181" y="3469741"/>
            <a:ext cx="1070610" cy="43878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544830" algn="l"/>
              </a:tabLst>
            </a:pPr>
            <a:r>
              <a:rPr dirty="0" sz="2700" spc="40" b="1" i="1">
                <a:latin typeface="Times New Roman"/>
                <a:cs typeface="Times New Roman"/>
              </a:rPr>
              <a:t>Z	</a:t>
            </a:r>
            <a:r>
              <a:rPr dirty="0" sz="2700" spc="35">
                <a:latin typeface="Symbol"/>
                <a:cs typeface="Symbol"/>
              </a:rPr>
              <a:t></a:t>
            </a:r>
            <a:r>
              <a:rPr dirty="0" sz="2700" spc="55">
                <a:latin typeface="Times New Roman"/>
                <a:cs typeface="Times New Roman"/>
              </a:rPr>
              <a:t> </a:t>
            </a:r>
            <a:r>
              <a:rPr dirty="0" sz="2700" spc="40" b="1" i="1">
                <a:latin typeface="Times New Roman"/>
                <a:cs typeface="Times New Roman"/>
              </a:rPr>
              <a:t>Z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198305" y="3469741"/>
            <a:ext cx="1697355" cy="43878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11785" indent="-261620">
              <a:lnSpc>
                <a:spcPct val="100000"/>
              </a:lnSpc>
              <a:spcBef>
                <a:spcPts val="110"/>
              </a:spcBef>
              <a:buFont typeface="Symbol"/>
              <a:buChar char=""/>
              <a:tabLst>
                <a:tab pos="312420" algn="l"/>
                <a:tab pos="1160145" algn="l"/>
              </a:tabLst>
            </a:pPr>
            <a:r>
              <a:rPr dirty="0" sz="2700" spc="114" b="1" i="1">
                <a:latin typeface="Times New Roman"/>
                <a:cs typeface="Times New Roman"/>
              </a:rPr>
              <a:t>a</a:t>
            </a:r>
            <a:r>
              <a:rPr dirty="0" baseline="43010" sz="2325" spc="172" b="1">
                <a:latin typeface="Times New Roman"/>
                <a:cs typeface="Times New Roman"/>
              </a:rPr>
              <a:t>2</a:t>
            </a:r>
            <a:r>
              <a:rPr dirty="0" baseline="43010" sz="2325" spc="-270" b="1">
                <a:latin typeface="Times New Roman"/>
                <a:cs typeface="Times New Roman"/>
              </a:rPr>
              <a:t> </a:t>
            </a:r>
            <a:r>
              <a:rPr dirty="0" sz="2700" spc="40" b="1" i="1">
                <a:latin typeface="Times New Roman"/>
                <a:cs typeface="Times New Roman"/>
              </a:rPr>
              <a:t>Z	</a:t>
            </a:r>
            <a:r>
              <a:rPr dirty="0" sz="2700" spc="35">
                <a:latin typeface="Symbol"/>
                <a:cs typeface="Symbol"/>
              </a:rPr>
              <a:t></a:t>
            </a:r>
            <a:r>
              <a:rPr dirty="0" sz="2700" spc="-35">
                <a:latin typeface="Times New Roman"/>
                <a:cs typeface="Times New Roman"/>
              </a:rPr>
              <a:t> </a:t>
            </a:r>
            <a:r>
              <a:rPr dirty="0" sz="2700" spc="40" b="1" i="1">
                <a:latin typeface="Times New Roman"/>
                <a:cs typeface="Times New Roman"/>
              </a:rPr>
              <a:t>Z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183074" y="3469741"/>
            <a:ext cx="884555" cy="43878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04800" indent="-266700">
              <a:lnSpc>
                <a:spcPct val="100000"/>
              </a:lnSpc>
              <a:spcBef>
                <a:spcPts val="110"/>
              </a:spcBef>
              <a:buFont typeface="Symbol"/>
              <a:buChar char=""/>
              <a:tabLst>
                <a:tab pos="304800" algn="l"/>
              </a:tabLst>
            </a:pPr>
            <a:r>
              <a:rPr dirty="0" sz="2700" spc="114" b="1" i="1">
                <a:latin typeface="Times New Roman"/>
                <a:cs typeface="Times New Roman"/>
              </a:rPr>
              <a:t>a</a:t>
            </a:r>
            <a:r>
              <a:rPr dirty="0" baseline="43010" sz="2325" spc="172" b="1">
                <a:latin typeface="Times New Roman"/>
                <a:cs typeface="Times New Roman"/>
              </a:rPr>
              <a:t>2</a:t>
            </a:r>
            <a:r>
              <a:rPr dirty="0" baseline="43010" sz="2325" spc="-330" b="1">
                <a:latin typeface="Times New Roman"/>
                <a:cs typeface="Times New Roman"/>
              </a:rPr>
              <a:t> </a:t>
            </a:r>
            <a:r>
              <a:rPr dirty="0" sz="2700" spc="40" b="1" i="1">
                <a:latin typeface="Times New Roman"/>
                <a:cs typeface="Times New Roman"/>
              </a:rPr>
              <a:t>Z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703181" y="3699536"/>
            <a:ext cx="254635" cy="2667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550" spc="120" b="1">
                <a:latin typeface="Times New Roman"/>
                <a:cs typeface="Times New Roman"/>
              </a:rPr>
              <a:t>20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70127" y="3699536"/>
            <a:ext cx="254635" cy="2667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550" spc="120" b="1">
                <a:latin typeface="Times New Roman"/>
                <a:cs typeface="Times New Roman"/>
              </a:rPr>
              <a:t>01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326225" y="3729934"/>
            <a:ext cx="201930" cy="43878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700" spc="35" b="1">
                <a:latin typeface="Times New Roman"/>
                <a:cs typeface="Times New Roman"/>
              </a:rPr>
              <a:t>3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991035" y="3256133"/>
            <a:ext cx="949325" cy="6953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2700" spc="35">
                <a:latin typeface="Symbol"/>
                <a:cs typeface="Symbol"/>
              </a:rPr>
              <a:t></a:t>
            </a:r>
            <a:r>
              <a:rPr dirty="0" sz="2700" spc="35">
                <a:latin typeface="Times New Roman"/>
                <a:cs typeface="Times New Roman"/>
              </a:rPr>
              <a:t> </a:t>
            </a:r>
            <a:r>
              <a:rPr dirty="0" u="heavy" baseline="34979" sz="4050" spc="52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r>
              <a:rPr dirty="0" baseline="34979" sz="4050" spc="-187" b="1">
                <a:latin typeface="Times New Roman"/>
                <a:cs typeface="Times New Roman"/>
              </a:rPr>
              <a:t> </a:t>
            </a:r>
            <a:r>
              <a:rPr dirty="0" sz="4400" spc="-250">
                <a:latin typeface="Symbol"/>
                <a:cs typeface="Symbol"/>
              </a:rPr>
              <a:t></a:t>
            </a:r>
            <a:r>
              <a:rPr dirty="0" sz="2700" spc="-250" b="1" i="1">
                <a:latin typeface="Times New Roman"/>
                <a:cs typeface="Times New Roman"/>
              </a:rPr>
              <a:t>Z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609600" y="4114800"/>
            <a:ext cx="7561580" cy="885825"/>
          </a:xfrm>
          <a:custGeom>
            <a:avLst/>
            <a:gdLst/>
            <a:ahLst/>
            <a:cxnLst/>
            <a:rect l="l" t="t" r="r" b="b"/>
            <a:pathLst>
              <a:path w="7561580" h="885825">
                <a:moveTo>
                  <a:pt x="0" y="885825"/>
                </a:moveTo>
                <a:lnTo>
                  <a:pt x="7561326" y="885825"/>
                </a:lnTo>
                <a:lnTo>
                  <a:pt x="7561326" y="0"/>
                </a:lnTo>
                <a:lnTo>
                  <a:pt x="0" y="0"/>
                </a:lnTo>
                <a:lnTo>
                  <a:pt x="0" y="885825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 txBox="1"/>
          <p:nvPr/>
        </p:nvSpPr>
        <p:spPr>
          <a:xfrm>
            <a:off x="7798744" y="4531370"/>
            <a:ext cx="240665" cy="2654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spc="110" b="1" i="1">
                <a:latin typeface="Times New Roman"/>
                <a:cs typeface="Times New Roman"/>
              </a:rPr>
              <a:t>bc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001534" y="4531370"/>
            <a:ext cx="240665" cy="2654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spc="110" b="1" i="1">
                <a:latin typeface="Times New Roman"/>
                <a:cs typeface="Times New Roman"/>
              </a:rPr>
              <a:t>ac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050723" y="4531370"/>
            <a:ext cx="252095" cy="2654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spc="110" b="1" i="1">
                <a:latin typeface="Times New Roman"/>
                <a:cs typeface="Times New Roman"/>
              </a:rPr>
              <a:t>ab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964002" y="4531370"/>
            <a:ext cx="195580" cy="2654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spc="-20" b="1" i="1">
                <a:latin typeface="Times New Roman"/>
                <a:cs typeface="Times New Roman"/>
              </a:rPr>
              <a:t>cc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853412" y="4531370"/>
            <a:ext cx="252095" cy="2654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spc="110" b="1" i="1">
                <a:latin typeface="Times New Roman"/>
                <a:cs typeface="Times New Roman"/>
              </a:rPr>
              <a:t>bb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890808" y="4531370"/>
            <a:ext cx="252095" cy="2654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spc="110" b="1" i="1">
                <a:latin typeface="Times New Roman"/>
                <a:cs typeface="Times New Roman"/>
              </a:rPr>
              <a:t>aa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87590" y="4531370"/>
            <a:ext cx="1070610" cy="2654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830580" algn="l"/>
              </a:tabLst>
            </a:pPr>
            <a:r>
              <a:rPr dirty="0" sz="1550" spc="110" b="1">
                <a:latin typeface="Times New Roman"/>
                <a:cs typeface="Times New Roman"/>
              </a:rPr>
              <a:t>0</a:t>
            </a:r>
            <a:r>
              <a:rPr dirty="0" sz="1550" spc="20" b="1">
                <a:latin typeface="Times New Roman"/>
                <a:cs typeface="Times New Roman"/>
              </a:rPr>
              <a:t>2</a:t>
            </a:r>
            <a:r>
              <a:rPr dirty="0" sz="1550" b="1">
                <a:latin typeface="Times New Roman"/>
                <a:cs typeface="Times New Roman"/>
              </a:rPr>
              <a:t>	</a:t>
            </a:r>
            <a:r>
              <a:rPr dirty="0" sz="1550" spc="110" b="1">
                <a:latin typeface="Times New Roman"/>
                <a:cs typeface="Times New Roman"/>
              </a:rPr>
              <a:t>10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323158" y="4561660"/>
            <a:ext cx="200025" cy="437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20" b="1">
                <a:latin typeface="Times New Roman"/>
                <a:cs typeface="Times New Roman"/>
              </a:rPr>
              <a:t>3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38685" y="4088194"/>
            <a:ext cx="7619365" cy="69469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  <a:tabLst>
                <a:tab pos="570230" algn="l"/>
                <a:tab pos="1389380" algn="l"/>
                <a:tab pos="2569210" algn="l"/>
                <a:tab pos="3526790" algn="l"/>
                <a:tab pos="4617720" algn="l"/>
                <a:tab pos="5723255" algn="l"/>
                <a:tab pos="6668770" algn="l"/>
                <a:tab pos="7412355" algn="l"/>
              </a:tabLst>
            </a:pPr>
            <a:r>
              <a:rPr dirty="0" sz="2700" spc="25" b="1" i="1">
                <a:latin typeface="Times New Roman"/>
                <a:cs typeface="Times New Roman"/>
              </a:rPr>
              <a:t>Z	</a:t>
            </a:r>
            <a:r>
              <a:rPr dirty="0" sz="2700" spc="20">
                <a:latin typeface="Symbol"/>
                <a:cs typeface="Symbol"/>
              </a:rPr>
              <a:t></a:t>
            </a:r>
            <a:r>
              <a:rPr dirty="0" sz="2700" spc="140">
                <a:latin typeface="Times New Roman"/>
                <a:cs typeface="Times New Roman"/>
              </a:rPr>
              <a:t> </a:t>
            </a:r>
            <a:r>
              <a:rPr dirty="0" sz="2700" spc="25" b="1" i="1">
                <a:latin typeface="Times New Roman"/>
                <a:cs typeface="Times New Roman"/>
              </a:rPr>
              <a:t>Z	</a:t>
            </a:r>
            <a:r>
              <a:rPr dirty="0" sz="2700" spc="20">
                <a:latin typeface="Symbol"/>
                <a:cs typeface="Symbol"/>
              </a:rPr>
              <a:t></a:t>
            </a:r>
            <a:r>
              <a:rPr dirty="0" baseline="34979" sz="4050" spc="307">
                <a:latin typeface="Times New Roman"/>
                <a:cs typeface="Times New Roman"/>
              </a:rPr>
              <a:t> </a:t>
            </a:r>
            <a:r>
              <a:rPr dirty="0" u="heavy" baseline="34979" sz="4050" spc="3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r>
              <a:rPr dirty="0" baseline="34979" sz="4050" spc="-322" b="1">
                <a:latin typeface="Times New Roman"/>
                <a:cs typeface="Times New Roman"/>
              </a:rPr>
              <a:t> </a:t>
            </a:r>
            <a:r>
              <a:rPr dirty="0" sz="4350" spc="-260">
                <a:latin typeface="Symbol"/>
                <a:cs typeface="Symbol"/>
              </a:rPr>
              <a:t></a:t>
            </a:r>
            <a:r>
              <a:rPr dirty="0" sz="2700" spc="-260" b="1" i="1">
                <a:latin typeface="Times New Roman"/>
                <a:cs typeface="Times New Roman"/>
              </a:rPr>
              <a:t>Z	</a:t>
            </a:r>
            <a:r>
              <a:rPr dirty="0" sz="2700" spc="20">
                <a:latin typeface="Symbol"/>
                <a:cs typeface="Symbol"/>
              </a:rPr>
              <a:t></a:t>
            </a:r>
            <a:r>
              <a:rPr dirty="0" sz="2700" spc="-100">
                <a:latin typeface="Times New Roman"/>
                <a:cs typeface="Times New Roman"/>
              </a:rPr>
              <a:t> </a:t>
            </a:r>
            <a:r>
              <a:rPr dirty="0" sz="2700" b="1" i="1">
                <a:latin typeface="Times New Roman"/>
                <a:cs typeface="Times New Roman"/>
              </a:rPr>
              <a:t>aZ	</a:t>
            </a:r>
            <a:r>
              <a:rPr dirty="0" sz="2700" spc="20">
                <a:latin typeface="Symbol"/>
                <a:cs typeface="Symbol"/>
              </a:rPr>
              <a:t></a:t>
            </a:r>
            <a:r>
              <a:rPr dirty="0" sz="2700" spc="-100">
                <a:latin typeface="Times New Roman"/>
                <a:cs typeface="Times New Roman"/>
              </a:rPr>
              <a:t> </a:t>
            </a:r>
            <a:r>
              <a:rPr dirty="0" sz="2700" spc="100" b="1" i="1">
                <a:latin typeface="Times New Roman"/>
                <a:cs typeface="Times New Roman"/>
              </a:rPr>
              <a:t>a</a:t>
            </a:r>
            <a:r>
              <a:rPr dirty="0" baseline="43010" sz="2325" spc="150" b="1">
                <a:latin typeface="Times New Roman"/>
                <a:cs typeface="Times New Roman"/>
              </a:rPr>
              <a:t>2</a:t>
            </a:r>
            <a:r>
              <a:rPr dirty="0" baseline="43010" sz="2325" spc="-270" b="1">
                <a:latin typeface="Times New Roman"/>
                <a:cs typeface="Times New Roman"/>
              </a:rPr>
              <a:t> </a:t>
            </a:r>
            <a:r>
              <a:rPr dirty="0" sz="2700" spc="25" b="1" i="1">
                <a:latin typeface="Times New Roman"/>
                <a:cs typeface="Times New Roman"/>
              </a:rPr>
              <a:t>Z	</a:t>
            </a:r>
            <a:r>
              <a:rPr dirty="0" sz="2700" spc="20">
                <a:latin typeface="Symbol"/>
                <a:cs typeface="Symbol"/>
              </a:rPr>
              <a:t></a:t>
            </a:r>
            <a:r>
              <a:rPr dirty="0" sz="2700" spc="-130">
                <a:latin typeface="Times New Roman"/>
                <a:cs typeface="Times New Roman"/>
              </a:rPr>
              <a:t> </a:t>
            </a:r>
            <a:r>
              <a:rPr dirty="0" sz="2700" spc="100" b="1" i="1">
                <a:latin typeface="Times New Roman"/>
                <a:cs typeface="Times New Roman"/>
              </a:rPr>
              <a:t>a</a:t>
            </a:r>
            <a:r>
              <a:rPr dirty="0" baseline="43010" sz="2325" spc="150" b="1">
                <a:latin typeface="Times New Roman"/>
                <a:cs typeface="Times New Roman"/>
              </a:rPr>
              <a:t>2</a:t>
            </a:r>
            <a:r>
              <a:rPr dirty="0" baseline="43010" sz="2325" spc="-270" b="1">
                <a:latin typeface="Times New Roman"/>
                <a:cs typeface="Times New Roman"/>
              </a:rPr>
              <a:t> </a:t>
            </a:r>
            <a:r>
              <a:rPr dirty="0" sz="2700" spc="25" b="1" i="1">
                <a:latin typeface="Times New Roman"/>
                <a:cs typeface="Times New Roman"/>
              </a:rPr>
              <a:t>Z	</a:t>
            </a:r>
            <a:r>
              <a:rPr dirty="0" sz="2700" spc="20">
                <a:latin typeface="Symbol"/>
                <a:cs typeface="Symbol"/>
              </a:rPr>
              <a:t></a:t>
            </a:r>
            <a:r>
              <a:rPr dirty="0" sz="2700" spc="-140">
                <a:latin typeface="Times New Roman"/>
                <a:cs typeface="Times New Roman"/>
              </a:rPr>
              <a:t> </a:t>
            </a:r>
            <a:r>
              <a:rPr dirty="0" sz="2700" b="1" i="1">
                <a:latin typeface="Times New Roman"/>
                <a:cs typeface="Times New Roman"/>
              </a:rPr>
              <a:t>aZ	</a:t>
            </a:r>
            <a:r>
              <a:rPr dirty="0" sz="2700" spc="20">
                <a:latin typeface="Symbol"/>
                <a:cs typeface="Symbol"/>
              </a:rPr>
              <a:t></a:t>
            </a:r>
            <a:r>
              <a:rPr dirty="0" sz="2700" spc="25">
                <a:latin typeface="Times New Roman"/>
                <a:cs typeface="Times New Roman"/>
              </a:rPr>
              <a:t> </a:t>
            </a:r>
            <a:r>
              <a:rPr dirty="0" sz="2700" spc="25" b="1" i="1">
                <a:latin typeface="Times New Roman"/>
                <a:cs typeface="Times New Roman"/>
              </a:rPr>
              <a:t>Z	</a:t>
            </a:r>
            <a:r>
              <a:rPr dirty="0" sz="4350" spc="-530">
                <a:latin typeface="Symbol"/>
                <a:cs typeface="Symbol"/>
              </a:rPr>
              <a:t></a:t>
            </a:r>
            <a:endParaRPr sz="4350">
              <a:latin typeface="Symbol"/>
              <a:cs typeface="Symbol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568325" y="5029200"/>
            <a:ext cx="7313930" cy="885825"/>
          </a:xfrm>
          <a:custGeom>
            <a:avLst/>
            <a:gdLst/>
            <a:ahLst/>
            <a:cxnLst/>
            <a:rect l="l" t="t" r="r" b="b"/>
            <a:pathLst>
              <a:path w="7313930" h="885825">
                <a:moveTo>
                  <a:pt x="0" y="885825"/>
                </a:moveTo>
                <a:lnTo>
                  <a:pt x="7313676" y="885825"/>
                </a:lnTo>
                <a:lnTo>
                  <a:pt x="7313676" y="0"/>
                </a:lnTo>
                <a:lnTo>
                  <a:pt x="0" y="0"/>
                </a:lnTo>
                <a:lnTo>
                  <a:pt x="0" y="885825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 txBox="1"/>
          <p:nvPr/>
        </p:nvSpPr>
        <p:spPr>
          <a:xfrm>
            <a:off x="7502989" y="5445770"/>
            <a:ext cx="241300" cy="2654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spc="114" b="1" i="1">
                <a:latin typeface="Times New Roman"/>
                <a:cs typeface="Times New Roman"/>
              </a:rPr>
              <a:t>bc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521551" y="5445770"/>
            <a:ext cx="241300" cy="2654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spc="114" b="1" i="1">
                <a:latin typeface="Times New Roman"/>
                <a:cs typeface="Times New Roman"/>
              </a:rPr>
              <a:t>ac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230081" y="5445770"/>
            <a:ext cx="252729" cy="2654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spc="114" b="1" i="1">
                <a:latin typeface="Times New Roman"/>
                <a:cs typeface="Times New Roman"/>
              </a:rPr>
              <a:t>ab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111540" y="5445770"/>
            <a:ext cx="196215" cy="2654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spc="-25" b="1" i="1">
                <a:latin typeface="Times New Roman"/>
                <a:cs typeface="Times New Roman"/>
              </a:rPr>
              <a:t>cc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150074" y="5445770"/>
            <a:ext cx="252729" cy="2654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spc="114" b="1" i="1">
                <a:latin typeface="Times New Roman"/>
                <a:cs typeface="Times New Roman"/>
              </a:rPr>
              <a:t>bb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028826" y="5445770"/>
            <a:ext cx="252729" cy="2654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spc="114" b="1" i="1">
                <a:latin typeface="Times New Roman"/>
                <a:cs typeface="Times New Roman"/>
              </a:rPr>
              <a:t>aa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458553" y="5476060"/>
            <a:ext cx="200660" cy="437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25" b="1">
                <a:latin typeface="Times New Roman"/>
                <a:cs typeface="Times New Roman"/>
              </a:rPr>
              <a:t>3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838687" y="5445770"/>
            <a:ext cx="252729" cy="2654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spc="114" b="1">
                <a:latin typeface="Times New Roman"/>
                <a:cs typeface="Times New Roman"/>
              </a:rPr>
              <a:t>12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815503" y="5002594"/>
            <a:ext cx="1071880" cy="69469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  <a:tabLst>
                <a:tab pos="940435" algn="l"/>
              </a:tabLst>
            </a:pPr>
            <a:r>
              <a:rPr dirty="0" sz="2700" spc="30">
                <a:latin typeface="Symbol"/>
                <a:cs typeface="Symbol"/>
              </a:rPr>
              <a:t></a:t>
            </a:r>
            <a:r>
              <a:rPr dirty="0" sz="2700" spc="-55">
                <a:latin typeface="Times New Roman"/>
                <a:cs typeface="Times New Roman"/>
              </a:rPr>
              <a:t> </a:t>
            </a:r>
            <a:r>
              <a:rPr dirty="0" sz="2700" spc="155" b="1">
                <a:latin typeface="Times New Roman"/>
                <a:cs typeface="Times New Roman"/>
              </a:rPr>
              <a:t>2</a:t>
            </a:r>
            <a:r>
              <a:rPr dirty="0" sz="2700" spc="30" b="1" i="1">
                <a:latin typeface="Times New Roman"/>
                <a:cs typeface="Times New Roman"/>
              </a:rPr>
              <a:t>Z</a:t>
            </a:r>
            <a:r>
              <a:rPr dirty="0" sz="2700" b="1" i="1">
                <a:latin typeface="Times New Roman"/>
                <a:cs typeface="Times New Roman"/>
              </a:rPr>
              <a:t>	</a:t>
            </a:r>
            <a:r>
              <a:rPr dirty="0" sz="4350" spc="-525">
                <a:latin typeface="Symbol"/>
                <a:cs typeface="Symbol"/>
              </a:rPr>
              <a:t></a:t>
            </a:r>
            <a:endParaRPr sz="4350">
              <a:latin typeface="Symbol"/>
              <a:cs typeface="Symbo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504839" y="5216796"/>
            <a:ext cx="1057275" cy="437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09245" indent="-271780">
              <a:lnSpc>
                <a:spcPct val="100000"/>
              </a:lnSpc>
              <a:spcBef>
                <a:spcPts val="100"/>
              </a:spcBef>
              <a:buFont typeface="Symbol"/>
              <a:buChar char=""/>
              <a:tabLst>
                <a:tab pos="309880" algn="l"/>
              </a:tabLst>
            </a:pPr>
            <a:r>
              <a:rPr dirty="0" sz="2700" spc="65" b="1">
                <a:latin typeface="Times New Roman"/>
                <a:cs typeface="Times New Roman"/>
              </a:rPr>
              <a:t>2</a:t>
            </a:r>
            <a:r>
              <a:rPr dirty="0" sz="2700" spc="65" b="1" i="1">
                <a:latin typeface="Times New Roman"/>
                <a:cs typeface="Times New Roman"/>
              </a:rPr>
              <a:t>a</a:t>
            </a:r>
            <a:r>
              <a:rPr dirty="0" baseline="43010" sz="2325" spc="97" b="1">
                <a:latin typeface="Times New Roman"/>
                <a:cs typeface="Times New Roman"/>
              </a:rPr>
              <a:t>2</a:t>
            </a:r>
            <a:r>
              <a:rPr dirty="0" baseline="43010" sz="2325" spc="-315" b="1">
                <a:latin typeface="Times New Roman"/>
                <a:cs typeface="Times New Roman"/>
              </a:rPr>
              <a:t> </a:t>
            </a:r>
            <a:r>
              <a:rPr dirty="0" sz="2700" spc="30" b="1" i="1">
                <a:latin typeface="Times New Roman"/>
                <a:cs typeface="Times New Roman"/>
              </a:rPr>
              <a:t>Z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3451135" y="5216796"/>
            <a:ext cx="1788795" cy="437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78130" indent="-266065">
              <a:lnSpc>
                <a:spcPct val="100000"/>
              </a:lnSpc>
              <a:spcBef>
                <a:spcPts val="100"/>
              </a:spcBef>
              <a:buFont typeface="Symbol"/>
              <a:buChar char=""/>
              <a:tabLst>
                <a:tab pos="278765" algn="l"/>
                <a:tab pos="955040" algn="l"/>
              </a:tabLst>
            </a:pPr>
            <a:r>
              <a:rPr dirty="0" sz="2700" spc="10" b="1" i="1">
                <a:latin typeface="Times New Roman"/>
                <a:cs typeface="Times New Roman"/>
              </a:rPr>
              <a:t>aZ	</a:t>
            </a:r>
            <a:r>
              <a:rPr dirty="0" sz="2700" spc="30">
                <a:latin typeface="Symbol"/>
                <a:cs typeface="Symbol"/>
              </a:rPr>
              <a:t></a:t>
            </a:r>
            <a:r>
              <a:rPr dirty="0" sz="2700" spc="-130">
                <a:latin typeface="Times New Roman"/>
                <a:cs typeface="Times New Roman"/>
              </a:rPr>
              <a:t> </a:t>
            </a:r>
            <a:r>
              <a:rPr dirty="0" sz="2700" spc="-15" b="1">
                <a:latin typeface="Times New Roman"/>
                <a:cs typeface="Times New Roman"/>
              </a:rPr>
              <a:t>2</a:t>
            </a:r>
            <a:r>
              <a:rPr dirty="0" sz="2700" spc="-15" b="1" i="1">
                <a:latin typeface="Times New Roman"/>
                <a:cs typeface="Times New Roman"/>
              </a:rPr>
              <a:t>aZ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309903" y="5216796"/>
            <a:ext cx="881380" cy="437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03530" indent="-266065">
              <a:lnSpc>
                <a:spcPct val="100000"/>
              </a:lnSpc>
              <a:spcBef>
                <a:spcPts val="100"/>
              </a:spcBef>
              <a:buFont typeface="Symbol"/>
              <a:buChar char=""/>
              <a:tabLst>
                <a:tab pos="304165" algn="l"/>
              </a:tabLst>
            </a:pPr>
            <a:r>
              <a:rPr dirty="0" sz="2700" spc="110" b="1" i="1">
                <a:latin typeface="Times New Roman"/>
                <a:cs typeface="Times New Roman"/>
              </a:rPr>
              <a:t>a</a:t>
            </a:r>
            <a:r>
              <a:rPr dirty="0" baseline="43010" sz="2325" spc="165" b="1">
                <a:latin typeface="Times New Roman"/>
                <a:cs typeface="Times New Roman"/>
              </a:rPr>
              <a:t>2</a:t>
            </a:r>
            <a:r>
              <a:rPr dirty="0" baseline="43010" sz="2325" spc="-330" b="1">
                <a:latin typeface="Times New Roman"/>
                <a:cs typeface="Times New Roman"/>
              </a:rPr>
              <a:t> </a:t>
            </a:r>
            <a:r>
              <a:rPr dirty="0" sz="2700" spc="30" b="1" i="1">
                <a:latin typeface="Times New Roman"/>
                <a:cs typeface="Times New Roman"/>
              </a:rPr>
              <a:t>Z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97721" y="5002594"/>
            <a:ext cx="1471295" cy="69469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  <a:tabLst>
                <a:tab pos="564515" algn="l"/>
              </a:tabLst>
            </a:pPr>
            <a:r>
              <a:rPr dirty="0" sz="2700" spc="30" b="1" i="1">
                <a:latin typeface="Times New Roman"/>
                <a:cs typeface="Times New Roman"/>
              </a:rPr>
              <a:t>Z	</a:t>
            </a:r>
            <a:r>
              <a:rPr dirty="0" sz="2700" spc="30">
                <a:latin typeface="Symbol"/>
                <a:cs typeface="Symbol"/>
              </a:rPr>
              <a:t></a:t>
            </a:r>
            <a:r>
              <a:rPr dirty="0" baseline="34979" sz="4050" spc="44">
                <a:latin typeface="Times New Roman"/>
                <a:cs typeface="Times New Roman"/>
              </a:rPr>
              <a:t> </a:t>
            </a:r>
            <a:r>
              <a:rPr dirty="0" u="heavy" baseline="34979" sz="4050" spc="37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r>
              <a:rPr dirty="0" baseline="34979" sz="4050" spc="-179" b="1">
                <a:latin typeface="Times New Roman"/>
                <a:cs typeface="Times New Roman"/>
              </a:rPr>
              <a:t> </a:t>
            </a:r>
            <a:r>
              <a:rPr dirty="0" sz="4350" spc="-250">
                <a:latin typeface="Symbol"/>
                <a:cs typeface="Symbol"/>
              </a:rPr>
              <a:t></a:t>
            </a:r>
            <a:r>
              <a:rPr dirty="0" sz="2700" spc="-250" b="1" i="1">
                <a:latin typeface="Times New Roman"/>
                <a:cs typeface="Times New Roman"/>
              </a:rPr>
              <a:t>Z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611187" y="5895973"/>
            <a:ext cx="7313930" cy="885825"/>
          </a:xfrm>
          <a:custGeom>
            <a:avLst/>
            <a:gdLst/>
            <a:ahLst/>
            <a:cxnLst/>
            <a:rect l="l" t="t" r="r" b="b"/>
            <a:pathLst>
              <a:path w="7313930" h="885825">
                <a:moveTo>
                  <a:pt x="0" y="885824"/>
                </a:moveTo>
                <a:lnTo>
                  <a:pt x="7313549" y="885824"/>
                </a:lnTo>
                <a:lnTo>
                  <a:pt x="7313549" y="0"/>
                </a:lnTo>
                <a:lnTo>
                  <a:pt x="0" y="0"/>
                </a:lnTo>
                <a:lnTo>
                  <a:pt x="0" y="885824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 txBox="1"/>
          <p:nvPr/>
        </p:nvSpPr>
        <p:spPr>
          <a:xfrm>
            <a:off x="7792974" y="5861260"/>
            <a:ext cx="143510" cy="69469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4350" spc="-525">
                <a:latin typeface="Symbol"/>
                <a:cs typeface="Symbol"/>
              </a:rPr>
              <a:t></a:t>
            </a:r>
            <a:endParaRPr sz="4350">
              <a:latin typeface="Symbol"/>
              <a:cs typeface="Symbo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7552058" y="6312545"/>
            <a:ext cx="241300" cy="2654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spc="114" b="1" i="1">
                <a:latin typeface="Times New Roman"/>
                <a:cs typeface="Times New Roman"/>
              </a:rPr>
              <a:t>bc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570619" y="6312545"/>
            <a:ext cx="241300" cy="2654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spc="114" b="1" i="1">
                <a:latin typeface="Times New Roman"/>
                <a:cs typeface="Times New Roman"/>
              </a:rPr>
              <a:t>ac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5433460" y="6312545"/>
            <a:ext cx="252729" cy="2654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spc="114" b="1" i="1">
                <a:latin typeface="Times New Roman"/>
                <a:cs typeface="Times New Roman"/>
              </a:rPr>
              <a:t>ab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4160609" y="6312545"/>
            <a:ext cx="196215" cy="2654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spc="-25" b="1" i="1">
                <a:latin typeface="Times New Roman"/>
                <a:cs typeface="Times New Roman"/>
              </a:rPr>
              <a:t>cc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3044861" y="6312545"/>
            <a:ext cx="252729" cy="2654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spc="114" b="1" i="1">
                <a:latin typeface="Times New Roman"/>
                <a:cs typeface="Times New Roman"/>
              </a:rPr>
              <a:t>bb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2077895" y="6312545"/>
            <a:ext cx="252729" cy="2654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spc="114" b="1" i="1">
                <a:latin typeface="Times New Roman"/>
                <a:cs typeface="Times New Roman"/>
              </a:rPr>
              <a:t>aa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665983" y="6083571"/>
            <a:ext cx="239395" cy="437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30" b="1" i="1">
                <a:latin typeface="Times New Roman"/>
                <a:cs typeface="Times New Roman"/>
              </a:rPr>
              <a:t>Z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1507622" y="6342835"/>
            <a:ext cx="200660" cy="437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25" b="1">
                <a:latin typeface="Times New Roman"/>
                <a:cs typeface="Times New Roman"/>
              </a:rPr>
              <a:t>3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893962" y="6312545"/>
            <a:ext cx="252729" cy="2654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spc="114" b="1">
                <a:latin typeface="Times New Roman"/>
                <a:cs typeface="Times New Roman"/>
              </a:rPr>
              <a:t>21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5733618" y="6083571"/>
            <a:ext cx="1833245" cy="437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3845" indent="-271780">
              <a:lnSpc>
                <a:spcPct val="100000"/>
              </a:lnSpc>
              <a:spcBef>
                <a:spcPts val="100"/>
              </a:spcBef>
              <a:buFont typeface="Symbol"/>
              <a:buChar char=""/>
              <a:tabLst>
                <a:tab pos="284480" algn="l"/>
                <a:tab pos="1143000" algn="l"/>
              </a:tabLst>
            </a:pPr>
            <a:r>
              <a:rPr dirty="0" sz="2700" b="1">
                <a:latin typeface="Times New Roman"/>
                <a:cs typeface="Times New Roman"/>
              </a:rPr>
              <a:t>2</a:t>
            </a:r>
            <a:r>
              <a:rPr dirty="0" sz="2700" b="1" i="1">
                <a:latin typeface="Times New Roman"/>
                <a:cs typeface="Times New Roman"/>
              </a:rPr>
              <a:t>aZ	</a:t>
            </a:r>
            <a:r>
              <a:rPr dirty="0" sz="2700" spc="30">
                <a:latin typeface="Symbol"/>
                <a:cs typeface="Symbol"/>
              </a:rPr>
              <a:t></a:t>
            </a:r>
            <a:r>
              <a:rPr dirty="0" sz="2700" spc="-140">
                <a:latin typeface="Times New Roman"/>
                <a:cs typeface="Times New Roman"/>
              </a:rPr>
              <a:t> </a:t>
            </a:r>
            <a:r>
              <a:rPr dirty="0" sz="2700" spc="95" b="1">
                <a:latin typeface="Times New Roman"/>
                <a:cs typeface="Times New Roman"/>
              </a:rPr>
              <a:t>2</a:t>
            </a:r>
            <a:r>
              <a:rPr dirty="0" sz="2700" spc="95" b="1" i="1">
                <a:latin typeface="Times New Roman"/>
                <a:cs typeface="Times New Roman"/>
              </a:rPr>
              <a:t>Z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4417594" y="6083571"/>
            <a:ext cx="1056005" cy="437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09245" indent="-271780">
              <a:lnSpc>
                <a:spcPct val="100000"/>
              </a:lnSpc>
              <a:spcBef>
                <a:spcPts val="100"/>
              </a:spcBef>
              <a:buFont typeface="Symbol"/>
              <a:buChar char=""/>
              <a:tabLst>
                <a:tab pos="309880" algn="l"/>
              </a:tabLst>
            </a:pPr>
            <a:r>
              <a:rPr dirty="0" sz="2700" spc="65" b="1">
                <a:latin typeface="Times New Roman"/>
                <a:cs typeface="Times New Roman"/>
              </a:rPr>
              <a:t>2</a:t>
            </a:r>
            <a:r>
              <a:rPr dirty="0" sz="2700" spc="65" b="1" i="1">
                <a:latin typeface="Times New Roman"/>
                <a:cs typeface="Times New Roman"/>
              </a:rPr>
              <a:t>a</a:t>
            </a:r>
            <a:r>
              <a:rPr dirty="0" baseline="43010" sz="2325" spc="97" b="1">
                <a:latin typeface="Times New Roman"/>
                <a:cs typeface="Times New Roman"/>
              </a:rPr>
              <a:t>2</a:t>
            </a:r>
            <a:r>
              <a:rPr dirty="0" baseline="43010" sz="2325" spc="-322" b="1">
                <a:latin typeface="Times New Roman"/>
                <a:cs typeface="Times New Roman"/>
              </a:rPr>
              <a:t> </a:t>
            </a:r>
            <a:r>
              <a:rPr dirty="0" sz="2700" spc="30" b="1" i="1">
                <a:latin typeface="Times New Roman"/>
                <a:cs typeface="Times New Roman"/>
              </a:rPr>
              <a:t>Z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3320437" y="6083571"/>
            <a:ext cx="880744" cy="437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03530" indent="-266065">
              <a:lnSpc>
                <a:spcPct val="100000"/>
              </a:lnSpc>
              <a:spcBef>
                <a:spcPts val="100"/>
              </a:spcBef>
              <a:buFont typeface="Symbol"/>
              <a:buChar char=""/>
              <a:tabLst>
                <a:tab pos="304165" algn="l"/>
              </a:tabLst>
            </a:pPr>
            <a:r>
              <a:rPr dirty="0" sz="2700" spc="110" b="1" i="1">
                <a:latin typeface="Times New Roman"/>
                <a:cs typeface="Times New Roman"/>
              </a:rPr>
              <a:t>a</a:t>
            </a:r>
            <a:r>
              <a:rPr dirty="0" baseline="43010" sz="2325" spc="165" b="1">
                <a:latin typeface="Times New Roman"/>
                <a:cs typeface="Times New Roman"/>
              </a:rPr>
              <a:t>2</a:t>
            </a:r>
            <a:r>
              <a:rPr dirty="0" baseline="43010" sz="2325" spc="-337" b="1">
                <a:latin typeface="Times New Roman"/>
                <a:cs typeface="Times New Roman"/>
              </a:rPr>
              <a:t> </a:t>
            </a:r>
            <a:r>
              <a:rPr dirty="0" sz="2700" spc="30" b="1" i="1">
                <a:latin typeface="Times New Roman"/>
                <a:cs typeface="Times New Roman"/>
              </a:rPr>
              <a:t>Z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2384372" y="6083571"/>
            <a:ext cx="670560" cy="437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78130" indent="-266065">
              <a:lnSpc>
                <a:spcPct val="100000"/>
              </a:lnSpc>
              <a:spcBef>
                <a:spcPts val="100"/>
              </a:spcBef>
              <a:buFont typeface="Symbol"/>
              <a:buChar char=""/>
              <a:tabLst>
                <a:tab pos="278765" algn="l"/>
              </a:tabLst>
            </a:pPr>
            <a:r>
              <a:rPr dirty="0" sz="2700" spc="-10" b="1" i="1">
                <a:latin typeface="Times New Roman"/>
                <a:cs typeface="Times New Roman"/>
              </a:rPr>
              <a:t>aZ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1173657" y="5869369"/>
            <a:ext cx="944244" cy="69469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r>
              <a:rPr dirty="0" sz="2700" spc="30">
                <a:latin typeface="Symbol"/>
                <a:cs typeface="Symbol"/>
              </a:rPr>
              <a:t></a:t>
            </a:r>
            <a:r>
              <a:rPr dirty="0" sz="2700" spc="30">
                <a:latin typeface="Times New Roman"/>
                <a:cs typeface="Times New Roman"/>
              </a:rPr>
              <a:t> </a:t>
            </a:r>
            <a:r>
              <a:rPr dirty="0" u="heavy" baseline="34979" sz="4050" spc="37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r>
              <a:rPr dirty="0" baseline="34979" sz="4050" spc="-179" b="1">
                <a:latin typeface="Times New Roman"/>
                <a:cs typeface="Times New Roman"/>
              </a:rPr>
              <a:t> </a:t>
            </a:r>
            <a:r>
              <a:rPr dirty="0" sz="4350" spc="-250">
                <a:latin typeface="Symbol"/>
                <a:cs typeface="Symbol"/>
              </a:rPr>
              <a:t></a:t>
            </a:r>
            <a:r>
              <a:rPr dirty="0" sz="2700" spc="-250" b="1" i="1">
                <a:latin typeface="Times New Roman"/>
                <a:cs typeface="Times New Roman"/>
              </a:rPr>
              <a:t>Z</a:t>
            </a:r>
            <a:endParaRPr sz="2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939" y="108085"/>
            <a:ext cx="7616825" cy="1729105"/>
          </a:xfrm>
          <a:prstGeom prst="rect"/>
        </p:spPr>
        <p:txBody>
          <a:bodyPr wrap="square" lIns="0" tIns="4699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370"/>
              </a:spcBef>
            </a:pPr>
            <a:r>
              <a:rPr dirty="0" spc="-5">
                <a:solidFill>
                  <a:srgbClr val="7D9CE8"/>
                </a:solidFill>
              </a:rPr>
              <a:t>Impedancias</a:t>
            </a:r>
            <a:r>
              <a:rPr dirty="0" spc="-35">
                <a:solidFill>
                  <a:srgbClr val="7D9CE8"/>
                </a:solidFill>
              </a:rPr>
              <a:t> </a:t>
            </a:r>
            <a:r>
              <a:rPr dirty="0" spc="-5">
                <a:solidFill>
                  <a:srgbClr val="7D9CE8"/>
                </a:solidFill>
              </a:rPr>
              <a:t>asimétricas</a:t>
            </a:r>
          </a:p>
          <a:p>
            <a:pPr algn="just" marL="88900" marR="5080">
              <a:lnSpc>
                <a:spcPct val="100000"/>
              </a:lnSpc>
              <a:spcBef>
                <a:spcPts val="180"/>
              </a:spcBef>
            </a:pPr>
            <a:r>
              <a:rPr dirty="0" sz="2400" spc="-45" b="0">
                <a:solidFill>
                  <a:srgbClr val="000099"/>
                </a:solidFill>
                <a:latin typeface="Arial Rounded MT Bold"/>
                <a:cs typeface="Arial Rounded MT Bold"/>
              </a:rPr>
              <a:t>Para </a:t>
            </a:r>
            <a:r>
              <a:rPr dirty="0" sz="2400" spc="-5" b="0">
                <a:solidFill>
                  <a:srgbClr val="000099"/>
                </a:solidFill>
                <a:latin typeface="Arial Rounded MT Bold"/>
                <a:cs typeface="Arial Rounded MT Bold"/>
              </a:rPr>
              <a:t>que los </a:t>
            </a:r>
            <a:r>
              <a:rPr dirty="0" sz="2400" spc="-10" b="0">
                <a:solidFill>
                  <a:srgbClr val="000099"/>
                </a:solidFill>
                <a:latin typeface="Arial Rounded MT Bold"/>
                <a:cs typeface="Arial Rounded MT Bold"/>
              </a:rPr>
              <a:t>elementos </a:t>
            </a:r>
            <a:r>
              <a:rPr dirty="0" sz="2400" spc="-15" b="0">
                <a:solidFill>
                  <a:srgbClr val="000099"/>
                </a:solidFill>
                <a:latin typeface="Arial Rounded MT Bold"/>
                <a:cs typeface="Arial Rounded MT Bold"/>
              </a:rPr>
              <a:t>fuera </a:t>
            </a:r>
            <a:r>
              <a:rPr dirty="0" sz="2400" b="0">
                <a:solidFill>
                  <a:srgbClr val="000099"/>
                </a:solidFill>
                <a:latin typeface="Arial Rounded MT Bold"/>
                <a:cs typeface="Arial Rounded MT Bold"/>
              </a:rPr>
              <a:t>de la </a:t>
            </a:r>
            <a:r>
              <a:rPr dirty="0" sz="2400" spc="-20" b="0">
                <a:solidFill>
                  <a:srgbClr val="000099"/>
                </a:solidFill>
                <a:latin typeface="Arial Rounded MT Bold"/>
                <a:cs typeface="Arial Rounded MT Bold"/>
              </a:rPr>
              <a:t>diagonal </a:t>
            </a:r>
            <a:r>
              <a:rPr dirty="0" sz="2400" b="0">
                <a:solidFill>
                  <a:srgbClr val="000099"/>
                </a:solidFill>
                <a:latin typeface="Arial Rounded MT Bold"/>
                <a:cs typeface="Arial Rounded MT Bold"/>
              </a:rPr>
              <a:t>de </a:t>
            </a:r>
            <a:r>
              <a:rPr dirty="0" sz="2400" spc="5" b="0">
                <a:solidFill>
                  <a:srgbClr val="000099"/>
                </a:solidFill>
                <a:latin typeface="Arial Rounded MT Bold"/>
                <a:cs typeface="Arial Rounded MT Bold"/>
              </a:rPr>
              <a:t>la  </a:t>
            </a:r>
            <a:r>
              <a:rPr dirty="0" sz="2400" spc="-15" b="0">
                <a:solidFill>
                  <a:srgbClr val="000099"/>
                </a:solidFill>
                <a:latin typeface="Arial Rounded MT Bold"/>
                <a:cs typeface="Arial Rounded MT Bold"/>
              </a:rPr>
              <a:t>matriz </a:t>
            </a:r>
            <a:r>
              <a:rPr dirty="0" sz="2400" spc="-5" b="0">
                <a:solidFill>
                  <a:srgbClr val="000099"/>
                </a:solidFill>
                <a:latin typeface="Arial Rounded MT Bold"/>
                <a:cs typeface="Arial Rounded MT Bold"/>
              </a:rPr>
              <a:t>Z012 </a:t>
            </a:r>
            <a:r>
              <a:rPr dirty="0" sz="2400" b="0">
                <a:solidFill>
                  <a:srgbClr val="000099"/>
                </a:solidFill>
                <a:latin typeface="Arial Rounded MT Bold"/>
                <a:cs typeface="Arial Rounded MT Bold"/>
              </a:rPr>
              <a:t>sean </a:t>
            </a:r>
            <a:r>
              <a:rPr dirty="0" sz="2400" spc="-30" b="0">
                <a:solidFill>
                  <a:srgbClr val="000099"/>
                </a:solidFill>
                <a:latin typeface="Arial Rounded MT Bold"/>
                <a:cs typeface="Arial Rounded MT Bold"/>
              </a:rPr>
              <a:t>nulos, </a:t>
            </a:r>
            <a:r>
              <a:rPr dirty="0" sz="2400" spc="-5" b="0">
                <a:solidFill>
                  <a:srgbClr val="000099"/>
                </a:solidFill>
                <a:latin typeface="Arial Rounded MT Bold"/>
                <a:cs typeface="Arial Rounded MT Bold"/>
              </a:rPr>
              <a:t>es </a:t>
            </a:r>
            <a:r>
              <a:rPr dirty="0" sz="2400" spc="-45" b="0">
                <a:solidFill>
                  <a:srgbClr val="000099"/>
                </a:solidFill>
                <a:latin typeface="Arial Rounded MT Bold"/>
                <a:cs typeface="Arial Rounded MT Bold"/>
              </a:rPr>
              <a:t>decir, </a:t>
            </a:r>
            <a:r>
              <a:rPr dirty="0" sz="2400" spc="-10" b="0">
                <a:solidFill>
                  <a:srgbClr val="000099"/>
                </a:solidFill>
                <a:latin typeface="Arial Rounded MT Bold"/>
                <a:cs typeface="Arial Rounded MT Bold"/>
              </a:rPr>
              <a:t>tener </a:t>
            </a:r>
            <a:r>
              <a:rPr dirty="0" sz="2400" spc="-15" b="0">
                <a:solidFill>
                  <a:srgbClr val="000099"/>
                </a:solidFill>
                <a:latin typeface="Arial Rounded MT Bold"/>
                <a:cs typeface="Arial Rounded MT Bold"/>
              </a:rPr>
              <a:t>circuitos  desacopladas, </a:t>
            </a:r>
            <a:r>
              <a:rPr dirty="0" sz="2400" spc="-5" b="0">
                <a:solidFill>
                  <a:srgbClr val="000099"/>
                </a:solidFill>
                <a:latin typeface="Arial Rounded MT Bold"/>
                <a:cs typeface="Arial Rounded MT Bold"/>
              </a:rPr>
              <a:t>se </a:t>
            </a:r>
            <a:r>
              <a:rPr dirty="0" sz="2400" spc="-15" b="0">
                <a:solidFill>
                  <a:srgbClr val="000099"/>
                </a:solidFill>
                <a:latin typeface="Arial Rounded MT Bold"/>
                <a:cs typeface="Arial Rounded MT Bold"/>
              </a:rPr>
              <a:t>debe </a:t>
            </a:r>
            <a:r>
              <a:rPr dirty="0" sz="2400" spc="-5" b="0">
                <a:solidFill>
                  <a:srgbClr val="000099"/>
                </a:solidFill>
                <a:latin typeface="Arial Rounded MT Bold"/>
                <a:cs typeface="Arial Rounded MT Bold"/>
              </a:rPr>
              <a:t>cumplir</a:t>
            </a:r>
            <a:r>
              <a:rPr dirty="0" sz="2400" spc="60" b="0">
                <a:solidFill>
                  <a:srgbClr val="000099"/>
                </a:solidFill>
                <a:latin typeface="Arial Rounded MT Bold"/>
                <a:cs typeface="Arial Rounded MT Bold"/>
              </a:rPr>
              <a:t> </a:t>
            </a:r>
            <a:r>
              <a:rPr dirty="0" sz="2400" spc="-5" b="0">
                <a:solidFill>
                  <a:srgbClr val="000099"/>
                </a:solidFill>
                <a:latin typeface="Arial Rounded MT Bold"/>
                <a:cs typeface="Arial Rounded MT Bold"/>
              </a:rPr>
              <a:t>que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5800" y="2093912"/>
            <a:ext cx="2576830" cy="573405"/>
          </a:xfrm>
          <a:prstGeom prst="rect">
            <a:avLst/>
          </a:prstGeom>
          <a:solidFill>
            <a:srgbClr val="FFFFCC"/>
          </a:solidFill>
        </p:spPr>
        <p:txBody>
          <a:bodyPr wrap="square" lIns="0" tIns="96520" rIns="0" bIns="0" rtlCol="0" vert="horz">
            <a:spAutoFit/>
          </a:bodyPr>
          <a:lstStyle/>
          <a:p>
            <a:pPr marL="75565">
              <a:lnSpc>
                <a:spcPct val="100000"/>
              </a:lnSpc>
              <a:spcBef>
                <a:spcPts val="760"/>
              </a:spcBef>
              <a:tabLst>
                <a:tab pos="727075" algn="l"/>
                <a:tab pos="1712595" algn="l"/>
              </a:tabLst>
            </a:pPr>
            <a:r>
              <a:rPr dirty="0" baseline="13888" sz="4500" spc="209" b="1" i="1">
                <a:latin typeface="Times New Roman"/>
                <a:cs typeface="Times New Roman"/>
              </a:rPr>
              <a:t>Z</a:t>
            </a:r>
            <a:r>
              <a:rPr dirty="0" sz="1750" spc="140" b="1" i="1">
                <a:latin typeface="Times New Roman"/>
                <a:cs typeface="Times New Roman"/>
              </a:rPr>
              <a:t>aa	</a:t>
            </a:r>
            <a:r>
              <a:rPr dirty="0" baseline="13888" sz="4500" spc="104">
                <a:latin typeface="Symbol"/>
                <a:cs typeface="Symbol"/>
              </a:rPr>
              <a:t></a:t>
            </a:r>
            <a:r>
              <a:rPr dirty="0" baseline="13888" sz="4500" spc="315">
                <a:latin typeface="Times New Roman"/>
                <a:cs typeface="Times New Roman"/>
              </a:rPr>
              <a:t> </a:t>
            </a:r>
            <a:r>
              <a:rPr dirty="0" baseline="13888" sz="4500" spc="217" b="1" i="1">
                <a:latin typeface="Times New Roman"/>
                <a:cs typeface="Times New Roman"/>
              </a:rPr>
              <a:t>Z</a:t>
            </a:r>
            <a:r>
              <a:rPr dirty="0" sz="1750" spc="145" b="1" i="1">
                <a:latin typeface="Times New Roman"/>
                <a:cs typeface="Times New Roman"/>
              </a:rPr>
              <a:t>bb	</a:t>
            </a:r>
            <a:r>
              <a:rPr dirty="0" baseline="13888" sz="4500" spc="104">
                <a:latin typeface="Symbol"/>
                <a:cs typeface="Symbol"/>
              </a:rPr>
              <a:t></a:t>
            </a:r>
            <a:r>
              <a:rPr dirty="0" baseline="13888" sz="4500" spc="232">
                <a:latin typeface="Times New Roman"/>
                <a:cs typeface="Times New Roman"/>
              </a:rPr>
              <a:t> </a:t>
            </a:r>
            <a:r>
              <a:rPr dirty="0" baseline="13888" sz="4500" spc="104" b="1" i="1">
                <a:latin typeface="Times New Roman"/>
                <a:cs typeface="Times New Roman"/>
              </a:rPr>
              <a:t>Z</a:t>
            </a:r>
            <a:r>
              <a:rPr dirty="0" sz="1750" spc="70" b="1" i="1">
                <a:latin typeface="Times New Roman"/>
                <a:cs typeface="Times New Roman"/>
              </a:rPr>
              <a:t>cc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2971800"/>
            <a:ext cx="2482850" cy="571500"/>
          </a:xfrm>
          <a:prstGeom prst="rect">
            <a:avLst/>
          </a:prstGeom>
          <a:solidFill>
            <a:srgbClr val="CCFFFF"/>
          </a:solidFill>
        </p:spPr>
        <p:txBody>
          <a:bodyPr wrap="square" lIns="0" tIns="95250" rIns="0" bIns="0" rtlCol="0" vert="horz">
            <a:spAutoFit/>
          </a:bodyPr>
          <a:lstStyle/>
          <a:p>
            <a:pPr marL="75565">
              <a:lnSpc>
                <a:spcPct val="100000"/>
              </a:lnSpc>
              <a:spcBef>
                <a:spcPts val="750"/>
              </a:spcBef>
            </a:pPr>
            <a:r>
              <a:rPr dirty="0" baseline="13888" sz="4500" spc="157" b="1" i="1">
                <a:latin typeface="Times New Roman"/>
                <a:cs typeface="Times New Roman"/>
              </a:rPr>
              <a:t>Z</a:t>
            </a:r>
            <a:r>
              <a:rPr dirty="0" sz="1750" spc="105" b="1" i="1">
                <a:latin typeface="Times New Roman"/>
                <a:cs typeface="Times New Roman"/>
              </a:rPr>
              <a:t>ab </a:t>
            </a:r>
            <a:r>
              <a:rPr dirty="0" baseline="13888" sz="4500" spc="104">
                <a:latin typeface="Symbol"/>
                <a:cs typeface="Symbol"/>
              </a:rPr>
              <a:t></a:t>
            </a:r>
            <a:r>
              <a:rPr dirty="0" baseline="13888" sz="4500" spc="104">
                <a:latin typeface="Times New Roman"/>
                <a:cs typeface="Times New Roman"/>
              </a:rPr>
              <a:t> </a:t>
            </a:r>
            <a:r>
              <a:rPr dirty="0" baseline="13888" sz="4500" spc="157" b="1" i="1">
                <a:latin typeface="Times New Roman"/>
                <a:cs typeface="Times New Roman"/>
              </a:rPr>
              <a:t>Z</a:t>
            </a:r>
            <a:r>
              <a:rPr dirty="0" sz="1750" spc="105" b="1" i="1">
                <a:latin typeface="Times New Roman"/>
                <a:cs typeface="Times New Roman"/>
              </a:rPr>
              <a:t>ac </a:t>
            </a:r>
            <a:r>
              <a:rPr dirty="0" baseline="13888" sz="4500" spc="104">
                <a:latin typeface="Symbol"/>
                <a:cs typeface="Symbol"/>
              </a:rPr>
              <a:t></a:t>
            </a:r>
            <a:r>
              <a:rPr dirty="0" baseline="13888" sz="4500" spc="-450">
                <a:latin typeface="Times New Roman"/>
                <a:cs typeface="Times New Roman"/>
              </a:rPr>
              <a:t> </a:t>
            </a:r>
            <a:r>
              <a:rPr dirty="0" baseline="13888" sz="4500" spc="195" b="1" i="1">
                <a:latin typeface="Times New Roman"/>
                <a:cs typeface="Times New Roman"/>
              </a:rPr>
              <a:t>Z</a:t>
            </a:r>
            <a:r>
              <a:rPr dirty="0" sz="1750" spc="130" b="1" i="1">
                <a:latin typeface="Times New Roman"/>
                <a:cs typeface="Times New Roman"/>
              </a:rPr>
              <a:t>bc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5740" y="3753225"/>
            <a:ext cx="5172075" cy="2553970"/>
          </a:xfrm>
          <a:prstGeom prst="rect">
            <a:avLst/>
          </a:prstGeom>
        </p:spPr>
        <p:txBody>
          <a:bodyPr wrap="square" lIns="0" tIns="17526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80"/>
              </a:spcBef>
            </a:pP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Entonces</a:t>
            </a:r>
            <a:endParaRPr sz="2400">
              <a:latin typeface="Arial Rounded MT Bold"/>
              <a:cs typeface="Arial Rounded MT Bold"/>
            </a:endParaRPr>
          </a:p>
          <a:p>
            <a:pPr marL="314960">
              <a:lnSpc>
                <a:spcPct val="100000"/>
              </a:lnSpc>
              <a:spcBef>
                <a:spcPts val="1360"/>
              </a:spcBef>
            </a:pPr>
            <a:r>
              <a:rPr dirty="0" sz="2550" spc="90" b="1" i="1">
                <a:latin typeface="Times New Roman"/>
                <a:cs typeface="Times New Roman"/>
              </a:rPr>
              <a:t>Z</a:t>
            </a:r>
            <a:r>
              <a:rPr dirty="0" baseline="-24904" sz="2175" spc="135" b="1">
                <a:latin typeface="Times New Roman"/>
                <a:cs typeface="Times New Roman"/>
              </a:rPr>
              <a:t>01 </a:t>
            </a:r>
            <a:r>
              <a:rPr dirty="0" sz="2550" spc="50">
                <a:latin typeface="Symbol"/>
                <a:cs typeface="Symbol"/>
              </a:rPr>
              <a:t></a:t>
            </a:r>
            <a:r>
              <a:rPr dirty="0" sz="2550" spc="50">
                <a:latin typeface="Times New Roman"/>
                <a:cs typeface="Times New Roman"/>
              </a:rPr>
              <a:t> </a:t>
            </a:r>
            <a:r>
              <a:rPr dirty="0" sz="2550" spc="65" b="1" i="1">
                <a:latin typeface="Times New Roman"/>
                <a:cs typeface="Times New Roman"/>
              </a:rPr>
              <a:t>Z</a:t>
            </a:r>
            <a:r>
              <a:rPr dirty="0" baseline="-24904" sz="2175" spc="97" b="1">
                <a:latin typeface="Times New Roman"/>
                <a:cs typeface="Times New Roman"/>
              </a:rPr>
              <a:t>10 </a:t>
            </a:r>
            <a:r>
              <a:rPr dirty="0" sz="2550" spc="50">
                <a:latin typeface="Symbol"/>
                <a:cs typeface="Symbol"/>
              </a:rPr>
              <a:t></a:t>
            </a:r>
            <a:r>
              <a:rPr dirty="0" sz="2550" spc="50">
                <a:latin typeface="Times New Roman"/>
                <a:cs typeface="Times New Roman"/>
              </a:rPr>
              <a:t> </a:t>
            </a:r>
            <a:r>
              <a:rPr dirty="0" sz="2550" spc="90" b="1" i="1">
                <a:latin typeface="Times New Roman"/>
                <a:cs typeface="Times New Roman"/>
              </a:rPr>
              <a:t>Z</a:t>
            </a:r>
            <a:r>
              <a:rPr dirty="0" baseline="-24904" sz="2175" spc="135" b="1">
                <a:latin typeface="Times New Roman"/>
                <a:cs typeface="Times New Roman"/>
              </a:rPr>
              <a:t>02 </a:t>
            </a:r>
            <a:r>
              <a:rPr dirty="0" sz="2550" spc="50">
                <a:latin typeface="Symbol"/>
                <a:cs typeface="Symbol"/>
              </a:rPr>
              <a:t></a:t>
            </a:r>
            <a:r>
              <a:rPr dirty="0" sz="2550" spc="50">
                <a:latin typeface="Times New Roman"/>
                <a:cs typeface="Times New Roman"/>
              </a:rPr>
              <a:t> </a:t>
            </a:r>
            <a:r>
              <a:rPr dirty="0" sz="2550" spc="100" b="1" i="1">
                <a:latin typeface="Times New Roman"/>
                <a:cs typeface="Times New Roman"/>
              </a:rPr>
              <a:t>Z</a:t>
            </a:r>
            <a:r>
              <a:rPr dirty="0" baseline="-24904" sz="2175" spc="150" b="1">
                <a:latin typeface="Times New Roman"/>
                <a:cs typeface="Times New Roman"/>
              </a:rPr>
              <a:t>20 </a:t>
            </a:r>
            <a:r>
              <a:rPr dirty="0" sz="2550" spc="50">
                <a:latin typeface="Symbol"/>
                <a:cs typeface="Symbol"/>
              </a:rPr>
              <a:t></a:t>
            </a:r>
            <a:r>
              <a:rPr dirty="0" sz="2550" spc="50">
                <a:latin typeface="Times New Roman"/>
                <a:cs typeface="Times New Roman"/>
              </a:rPr>
              <a:t> </a:t>
            </a:r>
            <a:r>
              <a:rPr dirty="0" sz="2550" spc="65" b="1" i="1">
                <a:latin typeface="Times New Roman"/>
                <a:cs typeface="Times New Roman"/>
              </a:rPr>
              <a:t>Z</a:t>
            </a:r>
            <a:r>
              <a:rPr dirty="0" baseline="-24904" sz="2175" spc="97" b="1">
                <a:latin typeface="Times New Roman"/>
                <a:cs typeface="Times New Roman"/>
              </a:rPr>
              <a:t>12 </a:t>
            </a:r>
            <a:r>
              <a:rPr dirty="0" sz="2550" spc="50">
                <a:latin typeface="Symbol"/>
                <a:cs typeface="Symbol"/>
              </a:rPr>
              <a:t></a:t>
            </a:r>
            <a:r>
              <a:rPr dirty="0" sz="2550" spc="50">
                <a:latin typeface="Times New Roman"/>
                <a:cs typeface="Times New Roman"/>
              </a:rPr>
              <a:t> </a:t>
            </a:r>
            <a:r>
              <a:rPr dirty="0" sz="2550" spc="100" b="1" i="1">
                <a:latin typeface="Times New Roman"/>
                <a:cs typeface="Times New Roman"/>
              </a:rPr>
              <a:t>Z</a:t>
            </a:r>
            <a:r>
              <a:rPr dirty="0" baseline="-24904" sz="2175" spc="150" b="1">
                <a:latin typeface="Times New Roman"/>
                <a:cs typeface="Times New Roman"/>
              </a:rPr>
              <a:t>21 </a:t>
            </a:r>
            <a:r>
              <a:rPr dirty="0" sz="2550" spc="50">
                <a:latin typeface="Symbol"/>
                <a:cs typeface="Symbol"/>
              </a:rPr>
              <a:t></a:t>
            </a:r>
            <a:r>
              <a:rPr dirty="0" sz="2550" spc="-345">
                <a:latin typeface="Times New Roman"/>
                <a:cs typeface="Times New Roman"/>
              </a:rPr>
              <a:t> </a:t>
            </a:r>
            <a:r>
              <a:rPr dirty="0" sz="2550" spc="45" b="1">
                <a:latin typeface="Times New Roman"/>
                <a:cs typeface="Times New Roman"/>
              </a:rPr>
              <a:t>0</a:t>
            </a:r>
            <a:endParaRPr sz="2550">
              <a:latin typeface="Times New Roman"/>
              <a:cs typeface="Times New Roman"/>
            </a:endParaRPr>
          </a:p>
          <a:p>
            <a:pPr marL="312420">
              <a:lnSpc>
                <a:spcPct val="100000"/>
              </a:lnSpc>
              <a:spcBef>
                <a:spcPts val="2565"/>
              </a:spcBef>
            </a:pPr>
            <a:r>
              <a:rPr dirty="0" sz="2800" spc="95" b="1" i="1">
                <a:latin typeface="Times New Roman"/>
                <a:cs typeface="Times New Roman"/>
              </a:rPr>
              <a:t>Z</a:t>
            </a:r>
            <a:r>
              <a:rPr dirty="0" baseline="-24305" sz="2400" spc="142" b="1">
                <a:latin typeface="Times New Roman"/>
                <a:cs typeface="Times New Roman"/>
              </a:rPr>
              <a:t>0 </a:t>
            </a:r>
            <a:r>
              <a:rPr dirty="0" sz="2800" spc="60">
                <a:latin typeface="Symbol"/>
                <a:cs typeface="Symbol"/>
              </a:rPr>
              <a:t></a:t>
            </a:r>
            <a:r>
              <a:rPr dirty="0" sz="2800" spc="60">
                <a:latin typeface="Times New Roman"/>
                <a:cs typeface="Times New Roman"/>
              </a:rPr>
              <a:t> </a:t>
            </a:r>
            <a:r>
              <a:rPr dirty="0" sz="2800" spc="105" b="1" i="1">
                <a:latin typeface="Times New Roman"/>
                <a:cs typeface="Times New Roman"/>
              </a:rPr>
              <a:t>Z</a:t>
            </a:r>
            <a:r>
              <a:rPr dirty="0" baseline="-24305" sz="2400" spc="157" b="1" i="1">
                <a:latin typeface="Times New Roman"/>
                <a:cs typeface="Times New Roman"/>
              </a:rPr>
              <a:t>aa </a:t>
            </a:r>
            <a:r>
              <a:rPr dirty="0" sz="2800" spc="60">
                <a:latin typeface="Symbol"/>
                <a:cs typeface="Symbol"/>
              </a:rPr>
              <a:t></a:t>
            </a:r>
            <a:r>
              <a:rPr dirty="0" sz="2800" spc="-509">
                <a:latin typeface="Times New Roman"/>
                <a:cs typeface="Times New Roman"/>
              </a:rPr>
              <a:t> </a:t>
            </a:r>
            <a:r>
              <a:rPr dirty="0" sz="2800" spc="145" b="1">
                <a:latin typeface="Times New Roman"/>
                <a:cs typeface="Times New Roman"/>
              </a:rPr>
              <a:t>2</a:t>
            </a:r>
            <a:r>
              <a:rPr dirty="0" sz="2800" spc="145" b="1" i="1">
                <a:latin typeface="Times New Roman"/>
                <a:cs typeface="Times New Roman"/>
              </a:rPr>
              <a:t>Z</a:t>
            </a:r>
            <a:r>
              <a:rPr dirty="0" baseline="-24305" sz="2400" spc="217" b="1" i="1">
                <a:latin typeface="Times New Roman"/>
                <a:cs typeface="Times New Roman"/>
              </a:rPr>
              <a:t>ab</a:t>
            </a:r>
            <a:endParaRPr baseline="-24305" sz="2400">
              <a:latin typeface="Times New Roman"/>
              <a:cs typeface="Times New Roman"/>
            </a:endParaRPr>
          </a:p>
          <a:p>
            <a:pPr marL="321310">
              <a:lnSpc>
                <a:spcPct val="100000"/>
              </a:lnSpc>
              <a:spcBef>
                <a:spcPts val="2039"/>
              </a:spcBef>
            </a:pPr>
            <a:r>
              <a:rPr dirty="0" sz="2800" spc="60" b="1" i="1">
                <a:latin typeface="Times New Roman"/>
                <a:cs typeface="Times New Roman"/>
              </a:rPr>
              <a:t>Z</a:t>
            </a:r>
            <a:r>
              <a:rPr dirty="0" baseline="-24305" sz="2400" spc="89" b="1">
                <a:latin typeface="Times New Roman"/>
                <a:cs typeface="Times New Roman"/>
              </a:rPr>
              <a:t>1 </a:t>
            </a:r>
            <a:r>
              <a:rPr dirty="0" sz="2800" spc="65">
                <a:latin typeface="Symbol"/>
                <a:cs typeface="Symbol"/>
              </a:rPr>
              <a:t></a:t>
            </a:r>
            <a:r>
              <a:rPr dirty="0" sz="2800" spc="65">
                <a:latin typeface="Times New Roman"/>
                <a:cs typeface="Times New Roman"/>
              </a:rPr>
              <a:t> </a:t>
            </a:r>
            <a:r>
              <a:rPr dirty="0" sz="2800" spc="110" b="1" i="1">
                <a:latin typeface="Times New Roman"/>
                <a:cs typeface="Times New Roman"/>
              </a:rPr>
              <a:t>Z</a:t>
            </a:r>
            <a:r>
              <a:rPr dirty="0" baseline="-24305" sz="2400" spc="165" b="1">
                <a:latin typeface="Times New Roman"/>
                <a:cs typeface="Times New Roman"/>
              </a:rPr>
              <a:t>2 </a:t>
            </a:r>
            <a:r>
              <a:rPr dirty="0" sz="2800" spc="65">
                <a:latin typeface="Symbol"/>
                <a:cs typeface="Symbol"/>
              </a:rPr>
              <a:t></a:t>
            </a:r>
            <a:r>
              <a:rPr dirty="0" sz="2800" spc="65">
                <a:latin typeface="Times New Roman"/>
                <a:cs typeface="Times New Roman"/>
              </a:rPr>
              <a:t> </a:t>
            </a:r>
            <a:r>
              <a:rPr dirty="0" sz="2800" spc="105" b="1" i="1">
                <a:latin typeface="Times New Roman"/>
                <a:cs typeface="Times New Roman"/>
              </a:rPr>
              <a:t>Z</a:t>
            </a:r>
            <a:r>
              <a:rPr dirty="0" baseline="-24305" sz="2400" spc="157" b="1" i="1">
                <a:latin typeface="Times New Roman"/>
                <a:cs typeface="Times New Roman"/>
              </a:rPr>
              <a:t>aa </a:t>
            </a:r>
            <a:r>
              <a:rPr dirty="0" sz="2800" spc="65">
                <a:latin typeface="Symbol"/>
                <a:cs typeface="Symbol"/>
              </a:rPr>
              <a:t></a:t>
            </a:r>
            <a:r>
              <a:rPr dirty="0" sz="2800" spc="-30">
                <a:latin typeface="Times New Roman"/>
                <a:cs typeface="Times New Roman"/>
              </a:rPr>
              <a:t> </a:t>
            </a:r>
            <a:r>
              <a:rPr dirty="0" sz="2800" spc="135" b="1" i="1">
                <a:latin typeface="Times New Roman"/>
                <a:cs typeface="Times New Roman"/>
              </a:rPr>
              <a:t>Z</a:t>
            </a:r>
            <a:r>
              <a:rPr dirty="0" baseline="-24305" sz="2400" spc="202" b="1" i="1">
                <a:latin typeface="Times New Roman"/>
                <a:cs typeface="Times New Roman"/>
              </a:rPr>
              <a:t>ab</a:t>
            </a:r>
            <a:endParaRPr baseline="-24305"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939" y="142303"/>
            <a:ext cx="5434965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>
                <a:solidFill>
                  <a:srgbClr val="7D9CE8"/>
                </a:solidFill>
              </a:rPr>
              <a:t>Impedancias</a:t>
            </a:r>
            <a:r>
              <a:rPr dirty="0" spc="-35">
                <a:solidFill>
                  <a:srgbClr val="7D9CE8"/>
                </a:solidFill>
              </a:rPr>
              <a:t> </a:t>
            </a:r>
            <a:r>
              <a:rPr dirty="0" spc="-5">
                <a:solidFill>
                  <a:srgbClr val="7D9CE8"/>
                </a:solidFill>
              </a:rPr>
              <a:t>asimétricas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942721"/>
            <a:ext cx="510222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0">
                <a:solidFill>
                  <a:srgbClr val="FF0000"/>
                </a:solidFill>
                <a:latin typeface="Arial Rounded MT Bold"/>
                <a:cs typeface="Arial Rounded MT Bold"/>
              </a:rPr>
              <a:t>EJERCICIO. </a:t>
            </a:r>
            <a:r>
              <a:rPr dirty="0" sz="2400" spc="-20">
                <a:latin typeface="Arial Rounded MT Bold"/>
                <a:cs typeface="Arial Rounded MT Bold"/>
              </a:rPr>
              <a:t>Resuelva </a:t>
            </a:r>
            <a:r>
              <a:rPr dirty="0" sz="2400">
                <a:latin typeface="Arial Rounded MT Bold"/>
                <a:cs typeface="Arial Rounded MT Bold"/>
              </a:rPr>
              <a:t>y </a:t>
            </a:r>
            <a:r>
              <a:rPr dirty="0" sz="2400" spc="-20">
                <a:latin typeface="Arial Rounded MT Bold"/>
                <a:cs typeface="Arial Rounded MT Bold"/>
              </a:rPr>
              <a:t>demuestre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89549" y="2417602"/>
            <a:ext cx="175260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000" spc="20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89549" y="1685971"/>
            <a:ext cx="175260" cy="8502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3240"/>
              </a:lnSpc>
              <a:spcBef>
                <a:spcPts val="105"/>
              </a:spcBef>
            </a:pPr>
            <a:r>
              <a:rPr dirty="0" sz="3000" spc="20">
                <a:latin typeface="Symbol"/>
                <a:cs typeface="Symbol"/>
              </a:rPr>
              <a:t></a:t>
            </a:r>
            <a:endParaRPr sz="3000">
              <a:latin typeface="Symbol"/>
              <a:cs typeface="Symbol"/>
            </a:endParaRPr>
          </a:p>
          <a:p>
            <a:pPr marL="12700">
              <a:lnSpc>
                <a:spcPts val="3240"/>
              </a:lnSpc>
            </a:pPr>
            <a:r>
              <a:rPr dirty="0" sz="3000" spc="20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62938" y="2417602"/>
            <a:ext cx="226060" cy="8502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ts val="3240"/>
              </a:lnSpc>
              <a:spcBef>
                <a:spcPts val="105"/>
              </a:spcBef>
            </a:pPr>
            <a:r>
              <a:rPr dirty="0" sz="3000" spc="20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  <a:p>
            <a:pPr marL="38100">
              <a:lnSpc>
                <a:spcPts val="3240"/>
              </a:lnSpc>
            </a:pPr>
            <a:r>
              <a:rPr dirty="0" sz="3000" spc="-570">
                <a:latin typeface="Symbol"/>
                <a:cs typeface="Symbol"/>
              </a:rPr>
              <a:t></a:t>
            </a:r>
            <a:r>
              <a:rPr dirty="0" baseline="-18518" sz="4500" spc="-855">
                <a:latin typeface="Symbol"/>
                <a:cs typeface="Symbol"/>
              </a:rPr>
              <a:t></a:t>
            </a:r>
            <a:endParaRPr baseline="-18518" sz="45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40571" y="2051787"/>
            <a:ext cx="548005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7777" sz="4500" spc="52">
                <a:latin typeface="Symbol"/>
                <a:cs typeface="Symbol"/>
              </a:rPr>
              <a:t></a:t>
            </a:r>
            <a:r>
              <a:rPr dirty="0" baseline="-27777" sz="4500" spc="44">
                <a:latin typeface="Times New Roman"/>
                <a:cs typeface="Times New Roman"/>
              </a:rPr>
              <a:t> </a:t>
            </a:r>
            <a:r>
              <a:rPr dirty="0" sz="3000" spc="20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85985" y="2494732"/>
            <a:ext cx="151765" cy="292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50" spc="15" b="1" i="1">
                <a:latin typeface="Times New Roman"/>
                <a:cs typeface="Times New Roman"/>
              </a:rPr>
              <a:t>n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43223" y="2494732"/>
            <a:ext cx="151765" cy="292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50" spc="15" b="1" i="1">
                <a:latin typeface="Times New Roman"/>
                <a:cs typeface="Times New Roman"/>
              </a:rPr>
              <a:t>n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82580" y="2494732"/>
            <a:ext cx="164465" cy="292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50" spc="20" b="1" i="1">
                <a:latin typeface="Times New Roman"/>
                <a:cs typeface="Times New Roman"/>
              </a:rPr>
              <a:t>Y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57572" y="2494732"/>
            <a:ext cx="151765" cy="292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50" spc="15" b="1" i="1">
                <a:latin typeface="Times New Roman"/>
                <a:cs typeface="Times New Roman"/>
              </a:rPr>
              <a:t>n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95242" y="2495482"/>
            <a:ext cx="397510" cy="292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50" spc="130" b="1" i="1">
                <a:latin typeface="Times New Roman"/>
                <a:cs typeface="Times New Roman"/>
              </a:rPr>
              <a:t>abc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71753" y="2812398"/>
            <a:ext cx="1518285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568960" algn="l"/>
              </a:tabLst>
            </a:pPr>
            <a:r>
              <a:rPr dirty="0" sz="3000" spc="70" b="1" i="1">
                <a:latin typeface="Times New Roman"/>
                <a:cs typeface="Times New Roman"/>
              </a:rPr>
              <a:t>Z</a:t>
            </a:r>
            <a:r>
              <a:rPr dirty="0" baseline="-23809" sz="2625" spc="104" b="1" i="1">
                <a:latin typeface="Times New Roman"/>
                <a:cs typeface="Times New Roman"/>
              </a:rPr>
              <a:t>Y	</a:t>
            </a:r>
            <a:r>
              <a:rPr dirty="0" sz="3000" spc="35">
                <a:latin typeface="Symbol"/>
                <a:cs typeface="Symbol"/>
              </a:rPr>
              <a:t></a:t>
            </a:r>
            <a:r>
              <a:rPr dirty="0" sz="3000" spc="35">
                <a:latin typeface="Times New Roman"/>
                <a:cs typeface="Times New Roman"/>
              </a:rPr>
              <a:t> </a:t>
            </a:r>
            <a:r>
              <a:rPr dirty="0" sz="3000" spc="140" b="1" i="1">
                <a:latin typeface="Times New Roman"/>
                <a:cs typeface="Times New Roman"/>
              </a:rPr>
              <a:t>Z</a:t>
            </a:r>
            <a:r>
              <a:rPr dirty="0" baseline="-23809" sz="2625" spc="209" b="1" i="1">
                <a:latin typeface="Times New Roman"/>
                <a:cs typeface="Times New Roman"/>
              </a:rPr>
              <a:t>n</a:t>
            </a:r>
            <a:r>
              <a:rPr dirty="0" baseline="-23809" sz="2625" spc="-112" b="1" i="1">
                <a:latin typeface="Times New Roman"/>
                <a:cs typeface="Times New Roman"/>
              </a:rPr>
              <a:t> </a:t>
            </a:r>
            <a:r>
              <a:rPr dirty="0" baseline="4629" sz="4500" spc="-855">
                <a:latin typeface="Symbol"/>
                <a:cs typeface="Symbol"/>
              </a:rPr>
              <a:t></a:t>
            </a:r>
            <a:r>
              <a:rPr dirty="0" baseline="-14814" sz="4500" spc="-855">
                <a:latin typeface="Symbol"/>
                <a:cs typeface="Symbol"/>
              </a:rPr>
              <a:t></a:t>
            </a:r>
            <a:endParaRPr baseline="-14814" sz="45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28672" y="2812398"/>
            <a:ext cx="470534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3000" spc="145" b="1" i="1">
                <a:latin typeface="Times New Roman"/>
                <a:cs typeface="Times New Roman"/>
              </a:rPr>
              <a:t>Z</a:t>
            </a:r>
            <a:r>
              <a:rPr dirty="0" baseline="-23809" sz="2625" spc="217" b="1" i="1">
                <a:latin typeface="Times New Roman"/>
                <a:cs typeface="Times New Roman"/>
              </a:rPr>
              <a:t>n</a:t>
            </a:r>
            <a:endParaRPr baseline="-23809" sz="2625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64943" y="2812398"/>
            <a:ext cx="469900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3000" spc="140" b="1" i="1">
                <a:latin typeface="Times New Roman"/>
                <a:cs typeface="Times New Roman"/>
              </a:rPr>
              <a:t>Z</a:t>
            </a:r>
            <a:r>
              <a:rPr dirty="0" baseline="-23809" sz="2625" spc="209" b="1" i="1">
                <a:latin typeface="Times New Roman"/>
                <a:cs typeface="Times New Roman"/>
              </a:rPr>
              <a:t>n</a:t>
            </a:r>
            <a:endParaRPr baseline="-23809" sz="2625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18725" y="2239286"/>
            <a:ext cx="263525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000" spc="35" b="1" i="1">
                <a:latin typeface="Times New Roman"/>
                <a:cs typeface="Times New Roman"/>
              </a:rPr>
              <a:t>Z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590343" y="2239286"/>
            <a:ext cx="263525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000" spc="35" b="1" i="1">
                <a:latin typeface="Times New Roman"/>
                <a:cs typeface="Times New Roman"/>
              </a:rPr>
              <a:t>Z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893325" y="1666915"/>
            <a:ext cx="469900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3000" spc="140" b="1" i="1">
                <a:latin typeface="Times New Roman"/>
                <a:cs typeface="Times New Roman"/>
              </a:rPr>
              <a:t>Z</a:t>
            </a:r>
            <a:r>
              <a:rPr dirty="0" baseline="-23809" sz="2625" spc="209" b="1" i="1">
                <a:latin typeface="Times New Roman"/>
                <a:cs typeface="Times New Roman"/>
              </a:rPr>
              <a:t>n</a:t>
            </a:r>
            <a:endParaRPr baseline="-23809" sz="2625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50238" y="1553091"/>
            <a:ext cx="3027045" cy="1170305"/>
          </a:xfrm>
          <a:prstGeom prst="rect">
            <a:avLst/>
          </a:prstGeom>
        </p:spPr>
        <p:txBody>
          <a:bodyPr wrap="square" lIns="0" tIns="12763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5"/>
              </a:spcBef>
              <a:tabLst>
                <a:tab pos="761365" algn="l"/>
                <a:tab pos="2315845" algn="l"/>
              </a:tabLst>
            </a:pPr>
            <a:r>
              <a:rPr dirty="0" baseline="-2777" sz="4500" spc="202">
                <a:latin typeface="Symbol"/>
                <a:cs typeface="Symbol"/>
              </a:rPr>
              <a:t></a:t>
            </a:r>
            <a:r>
              <a:rPr dirty="0" sz="3000" spc="135" b="1" i="1">
                <a:latin typeface="Times New Roman"/>
                <a:cs typeface="Times New Roman"/>
              </a:rPr>
              <a:t>Z</a:t>
            </a:r>
            <a:r>
              <a:rPr dirty="0" baseline="-23809" sz="2625" spc="202" b="1" i="1">
                <a:latin typeface="Times New Roman"/>
                <a:cs typeface="Times New Roman"/>
              </a:rPr>
              <a:t>Y	</a:t>
            </a:r>
            <a:r>
              <a:rPr dirty="0" sz="3000" spc="35">
                <a:latin typeface="Symbol"/>
                <a:cs typeface="Symbol"/>
              </a:rPr>
              <a:t></a:t>
            </a:r>
            <a:r>
              <a:rPr dirty="0" sz="3000" spc="25">
                <a:latin typeface="Times New Roman"/>
                <a:cs typeface="Times New Roman"/>
              </a:rPr>
              <a:t> </a:t>
            </a:r>
            <a:r>
              <a:rPr dirty="0" sz="3000" spc="145" b="1" i="1">
                <a:latin typeface="Times New Roman"/>
                <a:cs typeface="Times New Roman"/>
              </a:rPr>
              <a:t>Z</a:t>
            </a:r>
            <a:r>
              <a:rPr dirty="0" baseline="-23809" sz="2625" spc="217" b="1" i="1">
                <a:latin typeface="Times New Roman"/>
                <a:cs typeface="Times New Roman"/>
              </a:rPr>
              <a:t>n	</a:t>
            </a:r>
            <a:r>
              <a:rPr dirty="0" sz="3000" spc="145" b="1" i="1">
                <a:latin typeface="Times New Roman"/>
                <a:cs typeface="Times New Roman"/>
              </a:rPr>
              <a:t>Z</a:t>
            </a:r>
            <a:r>
              <a:rPr dirty="0" baseline="-23809" sz="2625" spc="217" b="1" i="1">
                <a:latin typeface="Times New Roman"/>
                <a:cs typeface="Times New Roman"/>
              </a:rPr>
              <a:t>n</a:t>
            </a:r>
            <a:endParaRPr baseline="-23809" sz="2625">
              <a:latin typeface="Times New Roman"/>
              <a:cs typeface="Times New Roman"/>
            </a:endParaRPr>
          </a:p>
          <a:p>
            <a:pPr marL="1895475">
              <a:lnSpc>
                <a:spcPct val="100000"/>
              </a:lnSpc>
              <a:spcBef>
                <a:spcPts val="905"/>
              </a:spcBef>
              <a:tabLst>
                <a:tab pos="2425700" algn="l"/>
              </a:tabLst>
            </a:pPr>
            <a:r>
              <a:rPr dirty="0" sz="3000" spc="35" b="1" i="1">
                <a:latin typeface="Times New Roman"/>
                <a:cs typeface="Times New Roman"/>
              </a:rPr>
              <a:t>Z	</a:t>
            </a:r>
            <a:r>
              <a:rPr dirty="0" sz="3000" spc="35">
                <a:latin typeface="Symbol"/>
                <a:cs typeface="Symbol"/>
              </a:rPr>
              <a:t></a:t>
            </a:r>
            <a:r>
              <a:rPr dirty="0" sz="3000" spc="-40">
                <a:latin typeface="Times New Roman"/>
                <a:cs typeface="Times New Roman"/>
              </a:rPr>
              <a:t> </a:t>
            </a:r>
            <a:r>
              <a:rPr dirty="0" sz="3000" spc="35" b="1" i="1">
                <a:latin typeface="Times New Roman"/>
                <a:cs typeface="Times New Roman"/>
              </a:rPr>
              <a:t>Z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01624" y="2239286"/>
            <a:ext cx="263525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heavy" sz="3000" spc="35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080744" y="4814330"/>
            <a:ext cx="223520" cy="8496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ts val="3240"/>
              </a:lnSpc>
              <a:spcBef>
                <a:spcPts val="105"/>
              </a:spcBef>
            </a:pPr>
            <a:r>
              <a:rPr dirty="0" sz="3000" spc="5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  <a:p>
            <a:pPr marL="38100">
              <a:lnSpc>
                <a:spcPts val="3240"/>
              </a:lnSpc>
            </a:pPr>
            <a:r>
              <a:rPr dirty="0" sz="3000" spc="-575">
                <a:latin typeface="Symbol"/>
                <a:cs typeface="Symbol"/>
              </a:rPr>
              <a:t></a:t>
            </a:r>
            <a:r>
              <a:rPr dirty="0" baseline="-17592" sz="4500" spc="-862">
                <a:latin typeface="Symbol"/>
                <a:cs typeface="Symbol"/>
              </a:rPr>
              <a:t></a:t>
            </a:r>
            <a:endParaRPr baseline="-17592" sz="450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763844" y="4448602"/>
            <a:ext cx="540385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6851" sz="4500" spc="15">
                <a:latin typeface="Symbol"/>
                <a:cs typeface="Symbol"/>
              </a:rPr>
              <a:t></a:t>
            </a:r>
            <a:r>
              <a:rPr dirty="0" baseline="-26851" sz="4500" spc="15">
                <a:latin typeface="Times New Roman"/>
                <a:cs typeface="Times New Roman"/>
              </a:rPr>
              <a:t> </a:t>
            </a:r>
            <a:r>
              <a:rPr dirty="0" sz="3000" spc="5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329056" y="4888382"/>
            <a:ext cx="161925" cy="292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50" spc="5" b="1" i="1">
                <a:latin typeface="Times New Roman"/>
                <a:cs typeface="Times New Roman"/>
              </a:rPr>
              <a:t>Y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885852" y="4783589"/>
            <a:ext cx="675640" cy="1003935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algn="r" marR="30480">
              <a:lnSpc>
                <a:spcPct val="100000"/>
              </a:lnSpc>
              <a:spcBef>
                <a:spcPts val="350"/>
              </a:spcBef>
            </a:pPr>
            <a:r>
              <a:rPr dirty="0" sz="3000" spc="5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  <a:p>
            <a:pPr marL="38100">
              <a:lnSpc>
                <a:spcPct val="100000"/>
              </a:lnSpc>
              <a:spcBef>
                <a:spcPts val="250"/>
              </a:spcBef>
            </a:pPr>
            <a:r>
              <a:rPr dirty="0" baseline="13888" sz="4500" spc="22" b="1" i="1">
                <a:latin typeface="Times New Roman"/>
                <a:cs typeface="Times New Roman"/>
              </a:rPr>
              <a:t>Z</a:t>
            </a:r>
            <a:r>
              <a:rPr dirty="0" sz="1750" spc="15" b="1" i="1">
                <a:latin typeface="Times New Roman"/>
                <a:cs typeface="Times New Roman"/>
              </a:rPr>
              <a:t>Y</a:t>
            </a:r>
            <a:r>
              <a:rPr dirty="0" sz="1750" spc="114" b="1" i="1">
                <a:latin typeface="Times New Roman"/>
                <a:cs typeface="Times New Roman"/>
              </a:rPr>
              <a:t> </a:t>
            </a:r>
            <a:r>
              <a:rPr dirty="0" baseline="17592" sz="4500" spc="-862">
                <a:latin typeface="Symbol"/>
                <a:cs typeface="Symbol"/>
              </a:rPr>
              <a:t></a:t>
            </a:r>
            <a:r>
              <a:rPr dirty="0" sz="3000" spc="-575">
                <a:latin typeface="Symbol"/>
                <a:cs typeface="Symbol"/>
              </a:rPr>
              <a:t>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091631" y="4633746"/>
            <a:ext cx="259715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000" spc="10" b="1" i="1">
                <a:latin typeface="Times New Roman"/>
                <a:cs typeface="Times New Roman"/>
              </a:rPr>
              <a:t>Z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52911" y="4633746"/>
            <a:ext cx="259715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heavy" sz="3000" spc="10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208039" y="5205979"/>
            <a:ext cx="217170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000" spc="5" b="1">
                <a:latin typeface="Times New Roman"/>
                <a:cs typeface="Times New Roman"/>
              </a:rPr>
              <a:t>0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002479" y="4448602"/>
            <a:ext cx="558800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372745" algn="l"/>
              </a:tabLst>
            </a:pPr>
            <a:r>
              <a:rPr dirty="0" baseline="-26851" sz="4500" spc="7" b="1">
                <a:latin typeface="Times New Roman"/>
                <a:cs typeface="Times New Roman"/>
              </a:rPr>
              <a:t>0	</a:t>
            </a:r>
            <a:r>
              <a:rPr dirty="0" sz="3000" spc="5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068044" y="3946213"/>
            <a:ext cx="3505835" cy="1743710"/>
          </a:xfrm>
          <a:prstGeom prst="rect">
            <a:avLst/>
          </a:prstGeom>
        </p:spPr>
        <p:txBody>
          <a:bodyPr wrap="square" lIns="0" tIns="12827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10"/>
              </a:spcBef>
              <a:tabLst>
                <a:tab pos="735965" algn="l"/>
                <a:tab pos="2152015" algn="l"/>
                <a:tab pos="2972435" algn="l"/>
                <a:tab pos="3307079" algn="l"/>
              </a:tabLst>
            </a:pPr>
            <a:r>
              <a:rPr dirty="0" baseline="-2777" sz="4500" spc="135">
                <a:latin typeface="Symbol"/>
                <a:cs typeface="Symbol"/>
              </a:rPr>
              <a:t></a:t>
            </a:r>
            <a:r>
              <a:rPr dirty="0" sz="3000" spc="90" b="1" i="1">
                <a:latin typeface="Times New Roman"/>
                <a:cs typeface="Times New Roman"/>
              </a:rPr>
              <a:t>Z</a:t>
            </a:r>
            <a:r>
              <a:rPr dirty="0" baseline="-23809" sz="2625" spc="135" b="1" i="1">
                <a:latin typeface="Times New Roman"/>
                <a:cs typeface="Times New Roman"/>
              </a:rPr>
              <a:t>Y	</a:t>
            </a:r>
            <a:r>
              <a:rPr dirty="0" sz="3000" spc="10">
                <a:latin typeface="Symbol"/>
                <a:cs typeface="Symbol"/>
              </a:rPr>
              <a:t></a:t>
            </a:r>
            <a:r>
              <a:rPr dirty="0" sz="3000" spc="-90">
                <a:latin typeface="Times New Roman"/>
                <a:cs typeface="Times New Roman"/>
              </a:rPr>
              <a:t> </a:t>
            </a:r>
            <a:r>
              <a:rPr dirty="0" sz="3000" spc="110" b="1">
                <a:latin typeface="Times New Roman"/>
                <a:cs typeface="Times New Roman"/>
              </a:rPr>
              <a:t>3</a:t>
            </a:r>
            <a:r>
              <a:rPr dirty="0" sz="3000" spc="110" b="1" i="1">
                <a:latin typeface="Times New Roman"/>
                <a:cs typeface="Times New Roman"/>
              </a:rPr>
              <a:t>Z</a:t>
            </a:r>
            <a:r>
              <a:rPr dirty="0" baseline="-23809" sz="2625" spc="165" b="1" i="1">
                <a:latin typeface="Times New Roman"/>
                <a:cs typeface="Times New Roman"/>
              </a:rPr>
              <a:t>n	</a:t>
            </a:r>
            <a:r>
              <a:rPr dirty="0" sz="3000" spc="5" b="1">
                <a:latin typeface="Times New Roman"/>
                <a:cs typeface="Times New Roman"/>
              </a:rPr>
              <a:t>0	0	</a:t>
            </a:r>
            <a:r>
              <a:rPr dirty="0" baseline="-2777" sz="4500" spc="7">
                <a:latin typeface="Symbol"/>
                <a:cs typeface="Symbol"/>
              </a:rPr>
              <a:t></a:t>
            </a:r>
            <a:endParaRPr baseline="-2777" sz="4500">
              <a:latin typeface="Symbol"/>
              <a:cs typeface="Symbol"/>
            </a:endParaRPr>
          </a:p>
          <a:p>
            <a:pPr marL="838835">
              <a:lnSpc>
                <a:spcPct val="100000"/>
              </a:lnSpc>
              <a:spcBef>
                <a:spcPts val="910"/>
              </a:spcBef>
            </a:pPr>
            <a:r>
              <a:rPr dirty="0" sz="3000" spc="5" b="1">
                <a:latin typeface="Times New Roman"/>
                <a:cs typeface="Times New Roman"/>
              </a:rPr>
              <a:t>0</a:t>
            </a:r>
            <a:endParaRPr sz="3000">
              <a:latin typeface="Times New Roman"/>
              <a:cs typeface="Times New Roman"/>
            </a:endParaRPr>
          </a:p>
          <a:p>
            <a:pPr marL="838835">
              <a:lnSpc>
                <a:spcPct val="100000"/>
              </a:lnSpc>
              <a:spcBef>
                <a:spcPts val="905"/>
              </a:spcBef>
            </a:pPr>
            <a:r>
              <a:rPr dirty="0" sz="3000" spc="5" b="1">
                <a:latin typeface="Times New Roman"/>
                <a:cs typeface="Times New Roman"/>
              </a:rPr>
              <a:t>0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333049" y="4883041"/>
            <a:ext cx="404495" cy="292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50" spc="110" b="1">
                <a:latin typeface="Times New Roman"/>
                <a:cs typeface="Times New Roman"/>
              </a:rPr>
              <a:t>012</a:t>
            </a:r>
            <a:endParaRPr sz="17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57" y="752411"/>
            <a:ext cx="2747010" cy="6203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900">
                <a:solidFill>
                  <a:srgbClr val="330066"/>
                </a:solidFill>
              </a:rPr>
              <a:t>Bib</a:t>
            </a:r>
            <a:r>
              <a:rPr dirty="0" sz="3900" spc="-15">
                <a:solidFill>
                  <a:srgbClr val="330066"/>
                </a:solidFill>
              </a:rPr>
              <a:t>l</a:t>
            </a:r>
            <a:r>
              <a:rPr dirty="0" sz="3900">
                <a:solidFill>
                  <a:srgbClr val="330066"/>
                </a:solidFill>
              </a:rPr>
              <a:t>io</a:t>
            </a:r>
            <a:r>
              <a:rPr dirty="0" sz="3900" spc="-20">
                <a:solidFill>
                  <a:srgbClr val="330066"/>
                </a:solidFill>
              </a:rPr>
              <a:t>g</a:t>
            </a:r>
            <a:r>
              <a:rPr dirty="0" sz="3900">
                <a:solidFill>
                  <a:srgbClr val="330066"/>
                </a:solidFill>
              </a:rPr>
              <a:t>raf</a:t>
            </a:r>
            <a:r>
              <a:rPr dirty="0" sz="3900" spc="-15">
                <a:solidFill>
                  <a:srgbClr val="330066"/>
                </a:solidFill>
              </a:rPr>
              <a:t>í</a:t>
            </a:r>
            <a:r>
              <a:rPr dirty="0" sz="3900">
                <a:solidFill>
                  <a:srgbClr val="330066"/>
                </a:solidFill>
              </a:rPr>
              <a:t>a</a:t>
            </a:r>
            <a:endParaRPr sz="3900"/>
          </a:p>
        </p:txBody>
      </p:sp>
      <p:sp>
        <p:nvSpPr>
          <p:cNvPr id="3" name="object 3"/>
          <p:cNvSpPr txBox="1"/>
          <p:nvPr/>
        </p:nvSpPr>
        <p:spPr>
          <a:xfrm>
            <a:off x="307340" y="1706816"/>
            <a:ext cx="8201025" cy="449580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452120" marR="358140" indent="-452120">
              <a:lnSpc>
                <a:spcPct val="90000"/>
              </a:lnSpc>
              <a:spcBef>
                <a:spcPts val="400"/>
              </a:spcBef>
              <a:buAutoNum type="arabicPlain"/>
              <a:tabLst>
                <a:tab pos="452120" algn="l"/>
              </a:tabLst>
            </a:pPr>
            <a:r>
              <a:rPr dirty="0" sz="2500">
                <a:latin typeface="Arial"/>
                <a:cs typeface="Arial"/>
              </a:rPr>
              <a:t>John J. Grainger, </a:t>
            </a:r>
            <a:r>
              <a:rPr dirty="0" sz="2500" spc="5">
                <a:latin typeface="Arial"/>
                <a:cs typeface="Arial"/>
              </a:rPr>
              <a:t>William </a:t>
            </a:r>
            <a:r>
              <a:rPr dirty="0" sz="2500">
                <a:latin typeface="Arial"/>
                <a:cs typeface="Arial"/>
              </a:rPr>
              <a:t>D. Stevenson Jr.,</a:t>
            </a:r>
            <a:r>
              <a:rPr dirty="0" sz="2500" spc="-110">
                <a:latin typeface="Arial"/>
                <a:cs typeface="Arial"/>
              </a:rPr>
              <a:t> </a:t>
            </a:r>
            <a:r>
              <a:rPr dirty="0" sz="2500" b="1" i="1">
                <a:latin typeface="Arial"/>
                <a:cs typeface="Arial"/>
              </a:rPr>
              <a:t>Análisis  </a:t>
            </a:r>
            <a:r>
              <a:rPr dirty="0" sz="2500" spc="-10" b="1" i="1">
                <a:latin typeface="Arial"/>
                <a:cs typeface="Arial"/>
              </a:rPr>
              <a:t>de </a:t>
            </a:r>
            <a:r>
              <a:rPr dirty="0" sz="2500" b="1" i="1">
                <a:latin typeface="Arial"/>
                <a:cs typeface="Arial"/>
              </a:rPr>
              <a:t>Sistemas </a:t>
            </a:r>
            <a:r>
              <a:rPr dirty="0" sz="2500" spc="-10" b="1" i="1">
                <a:latin typeface="Arial"/>
                <a:cs typeface="Arial"/>
              </a:rPr>
              <a:t>de </a:t>
            </a:r>
            <a:r>
              <a:rPr dirty="0" sz="2500" b="1" i="1">
                <a:latin typeface="Arial"/>
                <a:cs typeface="Arial"/>
              </a:rPr>
              <a:t>Potencia</a:t>
            </a:r>
            <a:r>
              <a:rPr dirty="0" sz="2500">
                <a:latin typeface="Arial"/>
                <a:cs typeface="Arial"/>
              </a:rPr>
              <a:t>, McGraw-Hill, </a:t>
            </a:r>
            <a:r>
              <a:rPr dirty="0" sz="2500" spc="-5">
                <a:latin typeface="Arial"/>
                <a:cs typeface="Arial"/>
              </a:rPr>
              <a:t>México,  </a:t>
            </a:r>
            <a:r>
              <a:rPr dirty="0" sz="2500" spc="5">
                <a:latin typeface="Arial"/>
                <a:cs typeface="Arial"/>
              </a:rPr>
              <a:t>1996.</a:t>
            </a:r>
            <a:endParaRPr sz="2500">
              <a:latin typeface="Arial"/>
              <a:cs typeface="Arial"/>
            </a:endParaRPr>
          </a:p>
          <a:p>
            <a:pPr marL="452120" marR="465455" indent="-452120">
              <a:lnSpc>
                <a:spcPts val="2700"/>
              </a:lnSpc>
              <a:spcBef>
                <a:spcPts val="645"/>
              </a:spcBef>
              <a:buAutoNum type="arabicPlain"/>
              <a:tabLst>
                <a:tab pos="452120" algn="l"/>
              </a:tabLst>
            </a:pPr>
            <a:r>
              <a:rPr dirty="0" sz="2500">
                <a:latin typeface="Arial"/>
                <a:cs typeface="Arial"/>
              </a:rPr>
              <a:t>A. Gómez </a:t>
            </a:r>
            <a:r>
              <a:rPr dirty="0" sz="2500" spc="-5">
                <a:latin typeface="Arial"/>
                <a:cs typeface="Arial"/>
              </a:rPr>
              <a:t>Expósito </a:t>
            </a:r>
            <a:r>
              <a:rPr dirty="0" sz="2500">
                <a:latin typeface="Arial"/>
                <a:cs typeface="Arial"/>
              </a:rPr>
              <a:t>et.al., </a:t>
            </a:r>
            <a:r>
              <a:rPr dirty="0" sz="2500" b="1" i="1">
                <a:latin typeface="Arial"/>
                <a:cs typeface="Arial"/>
              </a:rPr>
              <a:t>Análisis y Operación</a:t>
            </a:r>
            <a:r>
              <a:rPr dirty="0" sz="2500" spc="-40" b="1" i="1">
                <a:latin typeface="Arial"/>
                <a:cs typeface="Arial"/>
              </a:rPr>
              <a:t> </a:t>
            </a:r>
            <a:r>
              <a:rPr dirty="0" sz="2500" b="1" i="1">
                <a:latin typeface="Arial"/>
                <a:cs typeface="Arial"/>
              </a:rPr>
              <a:t>de  </a:t>
            </a:r>
            <a:r>
              <a:rPr dirty="0" sz="2500" b="1" i="1">
                <a:latin typeface="Arial"/>
                <a:cs typeface="Arial"/>
              </a:rPr>
              <a:t>Sistemas </a:t>
            </a:r>
            <a:r>
              <a:rPr dirty="0" sz="2500" spc="-10" b="1" i="1">
                <a:latin typeface="Arial"/>
                <a:cs typeface="Arial"/>
              </a:rPr>
              <a:t>de </a:t>
            </a:r>
            <a:r>
              <a:rPr dirty="0" sz="2500" spc="-5" b="1" i="1">
                <a:latin typeface="Arial"/>
                <a:cs typeface="Arial"/>
              </a:rPr>
              <a:t>Energía </a:t>
            </a:r>
            <a:r>
              <a:rPr dirty="0" sz="2500" spc="5" b="1" i="1">
                <a:latin typeface="Arial"/>
                <a:cs typeface="Arial"/>
              </a:rPr>
              <a:t>Eléctrica</a:t>
            </a:r>
            <a:r>
              <a:rPr dirty="0" sz="2500" spc="5">
                <a:latin typeface="Arial"/>
                <a:cs typeface="Arial"/>
              </a:rPr>
              <a:t>, </a:t>
            </a:r>
            <a:r>
              <a:rPr dirty="0" sz="2500">
                <a:latin typeface="Arial"/>
                <a:cs typeface="Arial"/>
              </a:rPr>
              <a:t>McGraw-Hill,  España,</a:t>
            </a:r>
            <a:r>
              <a:rPr dirty="0" sz="2500" spc="-80">
                <a:latin typeface="Arial"/>
                <a:cs typeface="Arial"/>
              </a:rPr>
              <a:t> </a:t>
            </a:r>
            <a:r>
              <a:rPr dirty="0" sz="2500" spc="5">
                <a:latin typeface="Arial"/>
                <a:cs typeface="Arial"/>
              </a:rPr>
              <a:t>2002.</a:t>
            </a:r>
            <a:endParaRPr sz="2500">
              <a:latin typeface="Arial"/>
              <a:cs typeface="Arial"/>
            </a:endParaRPr>
          </a:p>
          <a:p>
            <a:pPr marL="471170" marR="5080" indent="-471170">
              <a:lnSpc>
                <a:spcPct val="90100"/>
              </a:lnSpc>
              <a:spcBef>
                <a:spcPts val="570"/>
              </a:spcBef>
              <a:buAutoNum type="arabicPlain"/>
              <a:tabLst>
                <a:tab pos="471170" algn="l"/>
              </a:tabLst>
            </a:pPr>
            <a:r>
              <a:rPr dirty="0" sz="2600">
                <a:latin typeface="Arial"/>
                <a:cs typeface="Arial"/>
              </a:rPr>
              <a:t>J. L. </a:t>
            </a:r>
            <a:r>
              <a:rPr dirty="0" sz="2600" spc="-5">
                <a:latin typeface="Arial"/>
                <a:cs typeface="Arial"/>
              </a:rPr>
              <a:t>Blackburn, </a:t>
            </a:r>
            <a:r>
              <a:rPr dirty="0" sz="2600" spc="-5" b="1" i="1">
                <a:latin typeface="Arial"/>
                <a:cs typeface="Arial"/>
              </a:rPr>
              <a:t>Symmetrical Components </a:t>
            </a:r>
            <a:r>
              <a:rPr dirty="0" sz="2600" spc="-10" b="1" i="1">
                <a:latin typeface="Arial"/>
                <a:cs typeface="Arial"/>
              </a:rPr>
              <a:t>for  </a:t>
            </a:r>
            <a:r>
              <a:rPr dirty="0" sz="2600" spc="-5" b="1" i="1">
                <a:latin typeface="Arial"/>
                <a:cs typeface="Arial"/>
              </a:rPr>
              <a:t>Power Systems Engineering</a:t>
            </a:r>
            <a:r>
              <a:rPr dirty="0" sz="2600" spc="-5">
                <a:latin typeface="Arial"/>
                <a:cs typeface="Arial"/>
              </a:rPr>
              <a:t>, Marcel Dekker, </a:t>
            </a:r>
            <a:r>
              <a:rPr dirty="0" sz="2600">
                <a:latin typeface="Arial"/>
                <a:cs typeface="Arial"/>
              </a:rPr>
              <a:t>New  </a:t>
            </a:r>
            <a:r>
              <a:rPr dirty="0" sz="2600" spc="-15">
                <a:latin typeface="Arial"/>
                <a:cs typeface="Arial"/>
              </a:rPr>
              <a:t>York,</a:t>
            </a:r>
            <a:r>
              <a:rPr dirty="0" sz="2600" spc="45">
                <a:latin typeface="Arial"/>
                <a:cs typeface="Arial"/>
              </a:rPr>
              <a:t> </a:t>
            </a:r>
            <a:r>
              <a:rPr dirty="0" sz="2600" spc="-10">
                <a:latin typeface="Arial"/>
                <a:cs typeface="Arial"/>
              </a:rPr>
              <a:t>1993.</a:t>
            </a:r>
            <a:endParaRPr sz="2600">
              <a:latin typeface="Arial"/>
              <a:cs typeface="Arial"/>
            </a:endParaRPr>
          </a:p>
          <a:p>
            <a:pPr marL="471170" marR="138430" indent="-471170">
              <a:lnSpc>
                <a:spcPct val="90100"/>
              </a:lnSpc>
              <a:spcBef>
                <a:spcPts val="610"/>
              </a:spcBef>
              <a:buAutoNum type="arabicPlain"/>
              <a:tabLst>
                <a:tab pos="471170" algn="l"/>
              </a:tabLst>
            </a:pPr>
            <a:r>
              <a:rPr dirty="0" sz="2600">
                <a:latin typeface="Arial"/>
                <a:cs typeface="Arial"/>
              </a:rPr>
              <a:t>Westinghouse </a:t>
            </a:r>
            <a:r>
              <a:rPr dirty="0" sz="2600" spc="-5">
                <a:latin typeface="Arial"/>
                <a:cs typeface="Arial"/>
              </a:rPr>
              <a:t>Electric Corporation, </a:t>
            </a:r>
            <a:r>
              <a:rPr dirty="0" sz="2600" spc="-5" b="1" i="1">
                <a:latin typeface="Arial"/>
                <a:cs typeface="Arial"/>
              </a:rPr>
              <a:t>Electrical  </a:t>
            </a:r>
            <a:r>
              <a:rPr dirty="0" sz="2600" spc="-5" b="1" i="1">
                <a:latin typeface="Arial"/>
                <a:cs typeface="Arial"/>
              </a:rPr>
              <a:t>Transmission </a:t>
            </a:r>
            <a:r>
              <a:rPr dirty="0" sz="2600" spc="-10" b="1" i="1">
                <a:latin typeface="Arial"/>
                <a:cs typeface="Arial"/>
              </a:rPr>
              <a:t>and </a:t>
            </a:r>
            <a:r>
              <a:rPr dirty="0" sz="2600" spc="-5" b="1" i="1">
                <a:latin typeface="Arial"/>
                <a:cs typeface="Arial"/>
              </a:rPr>
              <a:t>Distribution Reference Book</a:t>
            </a:r>
            <a:r>
              <a:rPr dirty="0" sz="2600" spc="-5">
                <a:latin typeface="Arial"/>
                <a:cs typeface="Arial"/>
              </a:rPr>
              <a:t>,  4th ed.,</a:t>
            </a:r>
            <a:r>
              <a:rPr dirty="0" sz="2600" spc="10">
                <a:latin typeface="Arial"/>
                <a:cs typeface="Arial"/>
              </a:rPr>
              <a:t> </a:t>
            </a:r>
            <a:r>
              <a:rPr dirty="0" sz="2600" spc="-10">
                <a:latin typeface="Arial"/>
                <a:cs typeface="Arial"/>
              </a:rPr>
              <a:t>1964.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Eduardo</dc:creator>
  <dc:title>PowerPoint Presentation</dc:title>
  <dcterms:created xsi:type="dcterms:W3CDTF">2020-06-24T19:06:09Z</dcterms:created>
  <dcterms:modified xsi:type="dcterms:W3CDTF">2020-06-24T19:06:09Z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2012-04-14T00:00:00Z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2020-06-24T00:00:00Z</vt:filetime>
  </property>
</Properties>
</file>